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72" r:id="rId6"/>
    <p:sldId id="273" r:id="rId7"/>
    <p:sldId id="276" r:id="rId8"/>
    <p:sldId id="277" r:id="rId9"/>
    <p:sldId id="278" r:id="rId10"/>
    <p:sldId id="271" r:id="rId11"/>
    <p:sldId id="269" r:id="rId12"/>
    <p:sldId id="270" r:id="rId13"/>
    <p:sldId id="262" r:id="rId14"/>
    <p:sldId id="263" r:id="rId15"/>
    <p:sldId id="266" r:id="rId16"/>
    <p:sldId id="267" r:id="rId17"/>
    <p:sldId id="274" r:id="rId18"/>
    <p:sldId id="275" r:id="rId19"/>
    <p:sldId id="268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browse/>
    <p:sldAll/>
    <p:penClr>
      <a:srgbClr val="FF0000"/>
    </p:penClr>
  </p:showPr>
  <p:clrMru>
    <a:srgbClr val="FF0000"/>
    <a:srgbClr val="ADC2E9"/>
    <a:srgbClr val="000099"/>
    <a:srgbClr val="FF00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8511" autoAdjust="0"/>
    <p:restoredTop sz="83359" autoAdjust="0"/>
  </p:normalViewPr>
  <p:slideViewPr>
    <p:cSldViewPr>
      <p:cViewPr varScale="1">
        <p:scale>
          <a:sx n="77" d="100"/>
          <a:sy n="77" d="100"/>
        </p:scale>
        <p:origin x="-116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22" y="4683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C61EC0E-E859-4246-8EDE-23FE5BCCBF8E}" type="datetimeFigureOut">
              <a:rPr lang="ru-RU"/>
              <a:pPr>
                <a:defRPr/>
              </a:pPr>
              <a:t>12.12.2011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338512E-1753-45C2-8606-6B67192C68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DCDA17C-F6C8-4E4E-AD91-B58C98022768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E7522C3-5D01-4D9E-86BF-6B71C01EE964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2EA6C3-5C94-41FB-9FE4-30040F10CE70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Группа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Полилиния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Прямая соединительная линия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1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D9A2D57B-E1C8-40EA-A696-8E98579699BE}" type="datetimeFigureOut">
              <a:rPr lang="ru-RU"/>
              <a:pPr>
                <a:defRPr/>
              </a:pPr>
              <a:t>12.12.2011</a:t>
            </a:fld>
            <a:endParaRPr lang="ru-RU"/>
          </a:p>
        </p:txBody>
      </p:sp>
      <p:sp>
        <p:nvSpPr>
          <p:cNvPr id="12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1D9C01F4-FFAF-4FCD-9886-932399BC5E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A275C5-B03E-4099-879F-91E404B6400A}" type="datetimeFigureOut">
              <a:rPr lang="ru-RU"/>
              <a:pPr>
                <a:defRPr/>
              </a:pPr>
              <a:t>12.12.2011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36BD68-4531-40F6-A503-F754D909E5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5218F1-2811-42D5-8A8D-64E03B828F84}" type="datetimeFigureOut">
              <a:rPr lang="ru-RU"/>
              <a:pPr>
                <a:defRPr/>
              </a:pPr>
              <a:t>12.12.2011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5758B-45CE-47EB-AD10-4044BCB582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F27903-11D1-4AD4-96CB-FFCB935FE6D0}" type="datetimeFigureOut">
              <a:rPr lang="ru-RU"/>
              <a:pPr>
                <a:defRPr/>
              </a:pPr>
              <a:t>12.12.2011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63720-7FAC-43A3-816E-D78C2887A0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шивка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Нашивка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CECB363-45E6-4440-8EA9-6513288281ED}" type="datetimeFigureOut">
              <a:rPr lang="ru-RU"/>
              <a:pPr>
                <a:defRPr/>
              </a:pPr>
              <a:t>12.12.2011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FD5AE8A-9F3A-4C55-8695-497181EE6D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6C40335-C1DD-4499-9469-1BA6F1ACB316}" type="datetimeFigureOut">
              <a:rPr lang="ru-RU"/>
              <a:pPr>
                <a:defRPr/>
              </a:pPr>
              <a:t>12.12.2011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0BA7F5A-4E4B-4146-9818-0B2ADE42D9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3A86E6C-0992-4B21-A218-DEB29240274B}" type="datetimeFigureOut">
              <a:rPr lang="ru-RU"/>
              <a:pPr>
                <a:defRPr/>
              </a:pPr>
              <a:t>12.12.2011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3E16B59-C289-4B10-B53C-9BC1C83838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E20B229-7CDE-43B3-A8AD-C6DF1C61ED6F}" type="datetimeFigureOut">
              <a:rPr lang="ru-RU"/>
              <a:pPr>
                <a:defRPr/>
              </a:pPr>
              <a:t>12.12.2011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D6223C7-5E34-4608-B380-6E32EDF5C6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773014-25F4-4595-BD01-EDB948EB7464}" type="datetimeFigureOut">
              <a:rPr lang="ru-RU"/>
              <a:pPr>
                <a:defRPr/>
              </a:pPr>
              <a:t>12.12.2011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81B4D7-1E60-4FF1-9DF7-3EF90C24A4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87A71E2-538A-43F7-A9B1-37CB1D8376B3}" type="datetimeFigureOut">
              <a:rPr lang="ru-RU"/>
              <a:pPr>
                <a:defRPr/>
              </a:pPr>
              <a:t>12.12.2011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6A6E2FE-58A4-4CAD-8891-E0DA4DFF0F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олилиния 5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Прямоугольный треугольник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Нашивка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Нашивка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2A26FE51-74C3-4FCF-94B8-C2975A1F4D8D}" type="datetimeFigureOut">
              <a:rPr lang="ru-RU"/>
              <a:pPr>
                <a:defRPr/>
              </a:pPr>
              <a:t>12.12.2011</a:t>
            </a:fld>
            <a:endParaRPr lang="ru-RU"/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7DF1F156-E3FF-4483-B086-DB915DB228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C237453A-CEAE-416B-B790-8E0A39CDD636}" type="datetimeFigureOut">
              <a:rPr lang="ru-RU"/>
              <a:pPr>
                <a:defRPr/>
              </a:pPr>
              <a:t>12.12.2011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FD4B744C-92A8-4249-A0D4-30E380F837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5" r:id="rId1"/>
    <p:sldLayoutId id="2147483931" r:id="rId2"/>
    <p:sldLayoutId id="2147483936" r:id="rId3"/>
    <p:sldLayoutId id="2147483937" r:id="rId4"/>
    <p:sldLayoutId id="2147483938" r:id="rId5"/>
    <p:sldLayoutId id="2147483939" r:id="rId6"/>
    <p:sldLayoutId id="2147483932" r:id="rId7"/>
    <p:sldLayoutId id="2147483940" r:id="rId8"/>
    <p:sldLayoutId id="2147483941" r:id="rId9"/>
    <p:sldLayoutId id="2147483933" r:id="rId10"/>
    <p:sldLayoutId id="2147483934" r:id="rId11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8588" y="535499"/>
            <a:ext cx="7810370" cy="1309676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ППК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Преемственность в обучении:</a:t>
            </a:r>
            <a:br>
              <a:rPr lang="ru-RU" sz="4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начальная школа – 5 класс»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813" y="2071688"/>
            <a:ext cx="7858125" cy="3924300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R="0" algn="l" eaLnBrk="1" hangingPunct="1">
              <a:lnSpc>
                <a:spcPct val="90000"/>
              </a:lnSpc>
              <a:defRPr/>
            </a:pPr>
            <a:r>
              <a:rPr lang="ru-RU" sz="32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Цель:   </a:t>
            </a:r>
          </a:p>
          <a:p>
            <a:pPr marR="0" algn="l" eaLnBrk="1" hangingPunct="1">
              <a:lnSpc>
                <a:spcPct val="90000"/>
              </a:lnSpc>
              <a:buClr>
                <a:srgbClr val="FF0000"/>
              </a:buClr>
              <a:buSzPct val="100000"/>
              <a:buFont typeface="Arial" charset="0"/>
              <a:buChar char="•"/>
              <a:defRPr/>
            </a:pPr>
            <a:r>
              <a:rPr lang="ru-RU" sz="3200" b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определение оптимальных условий     для эффективности адаптационного периода</a:t>
            </a:r>
          </a:p>
          <a:p>
            <a:pPr marR="0" algn="l" eaLnBrk="1" hangingPunct="1">
              <a:lnSpc>
                <a:spcPct val="90000"/>
              </a:lnSpc>
              <a:buClr>
                <a:srgbClr val="FF0000"/>
              </a:buClr>
              <a:buSzPct val="100000"/>
              <a:buFont typeface="Arial" charset="0"/>
              <a:buChar char="•"/>
              <a:defRPr/>
            </a:pPr>
            <a:r>
              <a:rPr lang="ru-RU" sz="3200" b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выполнение требований по преемственности в 5-х классах</a:t>
            </a:r>
          </a:p>
          <a:p>
            <a:pPr marR="0" algn="l" eaLnBrk="1" hangingPunct="1">
              <a:lnSpc>
                <a:spcPct val="90000"/>
              </a:lnSpc>
              <a:buClr>
                <a:srgbClr val="FF0000"/>
              </a:buClr>
              <a:buSzPct val="100000"/>
              <a:buFont typeface="Arial" charset="0"/>
              <a:buChar char="•"/>
              <a:defRPr/>
            </a:pPr>
            <a:r>
              <a:rPr lang="ru-RU" sz="3200" b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сформированность мотивации к обучению на новой ступени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Содержимое 1"/>
          <p:cNvSpPr>
            <a:spLocks noGrp="1"/>
          </p:cNvSpPr>
          <p:nvPr>
            <p:ph idx="4294967295"/>
          </p:nvPr>
        </p:nvSpPr>
        <p:spPr>
          <a:xfrm>
            <a:off x="539750" y="692150"/>
            <a:ext cx="8353425" cy="5214938"/>
          </a:xfrm>
          <a:solidFill>
            <a:schemeClr val="bg1"/>
          </a:solidFill>
        </p:spPr>
        <p:txBody>
          <a:bodyPr/>
          <a:lstStyle/>
          <a:p>
            <a:pPr eaLnBrk="1" hangingPunct="1">
              <a:buFont typeface="Wingdings 3" pitchFamily="18" charset="2"/>
              <a:buNone/>
            </a:pPr>
            <a:r>
              <a:rPr lang="ru-RU" b="1" i="1" smtClean="0">
                <a:solidFill>
                  <a:srgbClr val="FF0000"/>
                </a:solidFill>
              </a:rPr>
              <a:t>   Адаптация – способность организма функционировать в новых условиях, приспособление к ним</a:t>
            </a:r>
          </a:p>
          <a:p>
            <a:pPr eaLnBrk="1" hangingPunct="1"/>
            <a:endParaRPr lang="ru-RU" b="1" i="1" smtClean="0">
              <a:solidFill>
                <a:srgbClr val="FF0000"/>
              </a:solidFill>
            </a:endParaRPr>
          </a:p>
          <a:p>
            <a:pPr eaLnBrk="1" hangingPunct="1"/>
            <a:r>
              <a:rPr lang="ru-RU" b="1" smtClean="0">
                <a:solidFill>
                  <a:srgbClr val="000099"/>
                </a:solidFill>
              </a:rPr>
              <a:t>Успешность адаптации зависит от:</a:t>
            </a:r>
          </a:p>
          <a:p>
            <a:pPr eaLnBrk="1" hangingPunct="1">
              <a:buClr>
                <a:srgbClr val="B32C16"/>
              </a:buClr>
              <a:buFont typeface="Wingdings" pitchFamily="2" charset="2"/>
              <a:buChar char="§"/>
            </a:pPr>
            <a:r>
              <a:rPr lang="ru-RU" b="1" smtClean="0">
                <a:solidFill>
                  <a:srgbClr val="862110"/>
                </a:solidFill>
              </a:rPr>
              <a:t>реализации преемственных связей</a:t>
            </a:r>
          </a:p>
          <a:p>
            <a:pPr eaLnBrk="1" hangingPunct="1">
              <a:buClr>
                <a:srgbClr val="B32C16"/>
              </a:buClr>
              <a:buFont typeface="Wingdings" pitchFamily="2" charset="2"/>
              <a:buChar char="§"/>
            </a:pPr>
            <a:r>
              <a:rPr lang="ru-RU" b="1" smtClean="0">
                <a:solidFill>
                  <a:srgbClr val="862110"/>
                </a:solidFill>
              </a:rPr>
              <a:t>психологических и физических особенностей детей</a:t>
            </a:r>
          </a:p>
          <a:p>
            <a:pPr eaLnBrk="1" hangingPunct="1">
              <a:buClr>
                <a:srgbClr val="B32C16"/>
              </a:buClr>
              <a:buFont typeface="Wingdings" pitchFamily="2" charset="2"/>
              <a:buChar char="§"/>
            </a:pPr>
            <a:r>
              <a:rPr lang="ru-RU" b="1" smtClean="0">
                <a:solidFill>
                  <a:srgbClr val="862110"/>
                </a:solidFill>
              </a:rPr>
              <a:t>уровня их познавательной активности</a:t>
            </a:r>
          </a:p>
          <a:p>
            <a:pPr eaLnBrk="1" hangingPunct="1">
              <a:buClr>
                <a:srgbClr val="B32C16"/>
              </a:buClr>
              <a:buFont typeface="Wingdings" pitchFamily="2" charset="2"/>
              <a:buChar char="§"/>
            </a:pPr>
            <a:r>
              <a:rPr lang="ru-RU" b="1" smtClean="0">
                <a:solidFill>
                  <a:srgbClr val="862110"/>
                </a:solidFill>
              </a:rPr>
              <a:t>взаимодействия учителей, родителей и    учащихся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4294967295"/>
          </p:nvPr>
        </p:nvSpPr>
        <p:spPr/>
        <p:txBody>
          <a:bodyPr>
            <a:normAutofit fontScale="92500" lnSpcReduction="10000"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/>
              <a:t>5 класс – 10-12-летний возраст – этап полового созревания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/>
              <a:t>Замедление темпа познавательной деятельности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/>
              <a:t>Изменение психики и настроения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/>
              <a:t>Конфликтность во взаимоотношениях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err="1" smtClean="0"/>
              <a:t>Кабинетно-предметная</a:t>
            </a:r>
            <a:r>
              <a:rPr lang="ru-RU" dirty="0" smtClean="0"/>
              <a:t> система обучения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/>
              <a:t>Появление «чувства взрослости»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/>
              <a:t>Склонность к фантазированию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/>
              <a:t>Стремление экспериментировать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/>
              <a:t>Учебная и эмоциональная перегрузка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dirty="0"/>
          </a:p>
        </p:txBody>
      </p:sp>
      <p:pic>
        <p:nvPicPr>
          <p:cNvPr id="19459" name="Заголовок 2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404813"/>
            <a:ext cx="8110537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4294967295"/>
          </p:nvPr>
        </p:nvSpPr>
        <p:spPr>
          <a:xfrm>
            <a:off x="457200" y="1214438"/>
            <a:ext cx="8229600" cy="4792662"/>
          </a:xfrm>
        </p:spPr>
        <p:txBody>
          <a:bodyPr>
            <a:normAutofit fontScale="92500" lnSpcReduction="10000"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/>
              <a:t>Создание атмосферы доброжелательности и искренности  в обучении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/>
              <a:t>Построение взаимоотношений с учащимися с учётом их индивидуальности, готовности к учебному общению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/>
              <a:t>Обеспечение постепенного перехода от коллективных форм обучения к групповым и индивидуальным формам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/>
              <a:t>Развитие самостоятельности и рефлексивных умений учащихся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/>
              <a:t>Предоставление учащимся возможности свободного выбора способов и источников информации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/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FF0000"/>
                </a:solidFill>
              </a:rPr>
              <a:t>Задачи адаптационного периода</a:t>
            </a:r>
            <a:endParaRPr lang="ru-RU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Снижение интереса к  учению и успеваемости</a:t>
            </a:r>
          </a:p>
          <a:p>
            <a:pPr eaLnBrk="1" hangingPunct="1"/>
            <a:r>
              <a:rPr lang="ru-RU" smtClean="0"/>
              <a:t>Появление признаков тревожности</a:t>
            </a:r>
          </a:p>
          <a:p>
            <a:pPr eaLnBrk="1" hangingPunct="1"/>
            <a:r>
              <a:rPr lang="ru-RU" smtClean="0"/>
              <a:t>Неадекватные поведенческие реакции на замечания и реплики старших</a:t>
            </a:r>
          </a:p>
          <a:p>
            <a:pPr eaLnBrk="1" hangingPunct="1"/>
            <a:r>
              <a:rPr lang="ru-RU" smtClean="0"/>
              <a:t>Нарушения во взаимоотношениях со сверстниками</a:t>
            </a:r>
          </a:p>
          <a:p>
            <a:pPr eaLnBrk="1" hangingPunct="1"/>
            <a:r>
              <a:rPr lang="ru-RU" smtClean="0"/>
              <a:t>Ослабленный контроль со стороны родителей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FF0000"/>
                </a:solidFill>
              </a:rPr>
              <a:t>Причины </a:t>
            </a:r>
            <a:r>
              <a:rPr lang="ru-RU" i="1" dirty="0" err="1" smtClean="0">
                <a:solidFill>
                  <a:srgbClr val="FF0000"/>
                </a:solidFill>
              </a:rPr>
              <a:t>дезадаптации</a:t>
            </a:r>
            <a:endParaRPr lang="ru-RU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Содержимое 1"/>
          <p:cNvSpPr>
            <a:spLocks noGrp="1"/>
          </p:cNvSpPr>
          <p:nvPr>
            <p:ph idx="1"/>
          </p:nvPr>
        </p:nvSpPr>
        <p:spPr>
          <a:xfrm>
            <a:off x="611188" y="1268413"/>
            <a:ext cx="8291512" cy="4951412"/>
          </a:xfrm>
        </p:spPr>
        <p:txBody>
          <a:bodyPr/>
          <a:lstStyle/>
          <a:p>
            <a:pPr eaLnBrk="1" hangingPunct="1"/>
            <a:r>
              <a:rPr lang="ru-RU" smtClean="0"/>
              <a:t>Чёткие представления о целях и  результатах образования на новой ступени</a:t>
            </a:r>
          </a:p>
          <a:p>
            <a:pPr eaLnBrk="1" hangingPunct="1"/>
            <a:r>
              <a:rPr lang="ru-RU" smtClean="0"/>
              <a:t>Сохранение преемственных связей в содержании и методах обучения</a:t>
            </a:r>
          </a:p>
          <a:p>
            <a:pPr eaLnBrk="1" hangingPunct="1"/>
            <a:r>
              <a:rPr lang="ru-RU" smtClean="0"/>
              <a:t>Знание и использование специфических форм обучения</a:t>
            </a:r>
          </a:p>
          <a:p>
            <a:pPr eaLnBrk="1" hangingPunct="1"/>
            <a:r>
              <a:rPr lang="ru-RU" smtClean="0"/>
              <a:t>Развитие учебного диалога</a:t>
            </a:r>
          </a:p>
          <a:p>
            <a:pPr eaLnBrk="1" hangingPunct="1"/>
            <a:r>
              <a:rPr lang="ru-RU" smtClean="0"/>
              <a:t>Формирование общеучебных умений и навыков</a:t>
            </a:r>
          </a:p>
          <a:p>
            <a:pPr eaLnBrk="1" hangingPunct="1"/>
            <a:r>
              <a:rPr lang="ru-RU" smtClean="0"/>
              <a:t>Создание положительной мотивации к обучению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FF0000"/>
                </a:solidFill>
              </a:rPr>
              <a:t>Пути решения проблем</a:t>
            </a:r>
            <a:endParaRPr lang="ru-RU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Содержимое 1"/>
          <p:cNvSpPr>
            <a:spLocks noGrp="1"/>
          </p:cNvSpPr>
          <p:nvPr>
            <p:ph idx="1"/>
          </p:nvPr>
        </p:nvSpPr>
        <p:spPr>
          <a:xfrm>
            <a:off x="468313" y="1412875"/>
            <a:ext cx="8229600" cy="4525963"/>
          </a:xfrm>
        </p:spPr>
        <p:txBody>
          <a:bodyPr/>
          <a:lstStyle/>
          <a:p>
            <a:pPr eaLnBrk="1" hangingPunct="1"/>
            <a:endParaRPr lang="ru-RU" smtClean="0"/>
          </a:p>
          <a:p>
            <a:pPr eaLnBrk="1" hangingPunct="1"/>
            <a:r>
              <a:rPr lang="ru-RU" smtClean="0"/>
              <a:t>Урок</a:t>
            </a:r>
          </a:p>
          <a:p>
            <a:pPr eaLnBrk="1" hangingPunct="1"/>
            <a:r>
              <a:rPr lang="ru-RU" smtClean="0"/>
              <a:t>Экскурсии</a:t>
            </a:r>
          </a:p>
          <a:p>
            <a:pPr eaLnBrk="1" hangingPunct="1"/>
            <a:r>
              <a:rPr lang="ru-RU" smtClean="0"/>
              <a:t>Игры, КТД, ролевые игры</a:t>
            </a:r>
          </a:p>
          <a:p>
            <a:pPr eaLnBrk="1" hangingPunct="1"/>
            <a:r>
              <a:rPr lang="ru-RU" smtClean="0"/>
              <a:t>Дискуссии</a:t>
            </a:r>
          </a:p>
          <a:p>
            <a:pPr eaLnBrk="1" hangingPunct="1"/>
            <a:r>
              <a:rPr lang="ru-RU" smtClean="0"/>
              <a:t>Практические  и лабораторные работы</a:t>
            </a:r>
          </a:p>
          <a:p>
            <a:pPr eaLnBrk="1" hangingPunct="1"/>
            <a:r>
              <a:rPr lang="ru-RU" smtClean="0"/>
              <a:t>Минилекции</a:t>
            </a:r>
          </a:p>
          <a:p>
            <a:pPr eaLnBrk="1" hangingPunct="1"/>
            <a:r>
              <a:rPr lang="ru-RU" smtClean="0"/>
              <a:t>Проектно-исследовательская, творческая  деятельность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FF0000"/>
                </a:solidFill>
              </a:rPr>
              <a:t>Организационно-методические формы обучения в 5 классе</a:t>
            </a:r>
            <a:endParaRPr lang="ru-RU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Содержимое 1"/>
          <p:cNvSpPr>
            <a:spLocks noGrp="1"/>
          </p:cNvSpPr>
          <p:nvPr>
            <p:ph idx="1"/>
          </p:nvPr>
        </p:nvSpPr>
        <p:spPr>
          <a:xfrm>
            <a:off x="250825" y="1412875"/>
            <a:ext cx="8572500" cy="45783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mtClean="0"/>
              <a:t>Осмысленно читать научные, художественные, публицистические тексты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Искать информацию в учебной литературе, справочниках, Интернете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Выполнять работу по алгоритму и образцу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Описывать объект наблюдения; проводить обобщение, классификацию, сравнение учебного материала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Вступать в учебное общение, работать в группах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71472" y="214290"/>
            <a:ext cx="82296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i="1" dirty="0" err="1" smtClean="0">
                <a:solidFill>
                  <a:srgbClr val="FF0000"/>
                </a:solidFill>
              </a:rPr>
              <a:t>Общеучебные</a:t>
            </a:r>
            <a:r>
              <a:rPr lang="ru-RU" i="1" dirty="0" smtClean="0">
                <a:solidFill>
                  <a:srgbClr val="FF0000"/>
                </a:solidFill>
              </a:rPr>
              <a:t> умения и навыки</a:t>
            </a:r>
            <a:endParaRPr lang="ru-RU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000125"/>
            <a:ext cx="8229600" cy="5006975"/>
          </a:xfrm>
        </p:spPr>
        <p:txBody>
          <a:bodyPr/>
          <a:lstStyle/>
          <a:p>
            <a:pPr>
              <a:defRPr/>
            </a:pPr>
            <a:r>
              <a:rPr lang="ru-RU" sz="1800" b="1" i="1" dirty="0" smtClean="0">
                <a:solidFill>
                  <a:srgbClr val="002060"/>
                </a:solidFill>
              </a:rPr>
              <a:t>Положительное:</a:t>
            </a:r>
          </a:p>
          <a:p>
            <a:pPr>
              <a:buClr>
                <a:schemeClr val="bg1">
                  <a:lumMod val="50000"/>
                </a:schemeClr>
              </a:buClr>
              <a:buFont typeface="Wingdings" pitchFamily="2" charset="2"/>
              <a:buChar char="ü"/>
              <a:defRPr/>
            </a:pPr>
            <a:r>
              <a:rPr lang="ru-RU" sz="1800" b="1" dirty="0" smtClean="0">
                <a:solidFill>
                  <a:srgbClr val="C00000"/>
                </a:solidFill>
              </a:rPr>
              <a:t> - выстраивание учебного диалога</a:t>
            </a:r>
          </a:p>
          <a:p>
            <a:pPr>
              <a:buClr>
                <a:schemeClr val="bg1">
                  <a:lumMod val="50000"/>
                </a:schemeClr>
              </a:buClr>
              <a:defRPr/>
            </a:pPr>
            <a:r>
              <a:rPr lang="ru-RU" sz="1800" b="1" dirty="0" smtClean="0">
                <a:solidFill>
                  <a:srgbClr val="C00000"/>
                </a:solidFill>
              </a:rPr>
              <a:t>        - парная  и фронтальная формы работы</a:t>
            </a:r>
          </a:p>
          <a:p>
            <a:pPr>
              <a:buClr>
                <a:schemeClr val="bg1">
                  <a:lumMod val="50000"/>
                </a:schemeClr>
              </a:buClr>
              <a:defRPr/>
            </a:pPr>
            <a:r>
              <a:rPr lang="ru-RU" sz="1800" b="1" dirty="0" smtClean="0">
                <a:solidFill>
                  <a:srgbClr val="C00000"/>
                </a:solidFill>
              </a:rPr>
              <a:t>          - самооценка и рефлексия ЗУН учащихся</a:t>
            </a:r>
          </a:p>
          <a:p>
            <a:pPr>
              <a:buClr>
                <a:schemeClr val="bg1">
                  <a:lumMod val="50000"/>
                </a:schemeClr>
              </a:buClr>
              <a:defRPr/>
            </a:pPr>
            <a:r>
              <a:rPr lang="ru-RU" sz="1800" b="1" dirty="0" smtClean="0">
                <a:solidFill>
                  <a:srgbClr val="C00000"/>
                </a:solidFill>
              </a:rPr>
              <a:t>              - доброжелательность в отношениях</a:t>
            </a:r>
          </a:p>
          <a:p>
            <a:pPr>
              <a:buClr>
                <a:schemeClr val="bg1">
                  <a:lumMod val="50000"/>
                </a:schemeClr>
              </a:buClr>
              <a:defRPr/>
            </a:pPr>
            <a:r>
              <a:rPr lang="ru-RU" sz="1800" b="1" dirty="0" smtClean="0">
                <a:solidFill>
                  <a:srgbClr val="C00000"/>
                </a:solidFill>
              </a:rPr>
              <a:t>                 -  интерес к предмету</a:t>
            </a:r>
          </a:p>
          <a:p>
            <a:pPr>
              <a:buClr>
                <a:schemeClr val="bg1">
                  <a:lumMod val="50000"/>
                </a:schemeClr>
              </a:buClr>
              <a:defRPr/>
            </a:pPr>
            <a:r>
              <a:rPr lang="ru-RU" sz="1800" b="1" dirty="0" smtClean="0">
                <a:solidFill>
                  <a:srgbClr val="C00000"/>
                </a:solidFill>
              </a:rPr>
              <a:t>      - занимательность и развивающий аспект учебных заданий</a:t>
            </a:r>
          </a:p>
          <a:p>
            <a:pPr>
              <a:buClr>
                <a:schemeClr val="bg1">
                  <a:lumMod val="50000"/>
                </a:schemeClr>
              </a:buClr>
              <a:defRPr/>
            </a:pPr>
            <a:r>
              <a:rPr lang="ru-RU" sz="1800" b="1" i="1" dirty="0" smtClean="0">
                <a:solidFill>
                  <a:srgbClr val="002060"/>
                </a:solidFill>
              </a:rPr>
              <a:t>Проблемы:</a:t>
            </a:r>
          </a:p>
          <a:p>
            <a:pPr>
              <a:buClr>
                <a:schemeClr val="bg1">
                  <a:lumMod val="50000"/>
                </a:schemeClr>
              </a:buClr>
              <a:buFontTx/>
              <a:buChar char="-"/>
              <a:defRPr/>
            </a:pPr>
            <a:r>
              <a:rPr lang="ru-RU" sz="1800" b="1" dirty="0" smtClean="0">
                <a:solidFill>
                  <a:srgbClr val="C00000"/>
                </a:solidFill>
              </a:rPr>
              <a:t>приёмы физической, психологической разгрузки</a:t>
            </a:r>
          </a:p>
          <a:p>
            <a:pPr>
              <a:buClr>
                <a:schemeClr val="bg1">
                  <a:lumMod val="50000"/>
                </a:schemeClr>
              </a:buClr>
              <a:buFontTx/>
              <a:buChar char="-"/>
              <a:defRPr/>
            </a:pPr>
            <a:r>
              <a:rPr lang="ru-RU" sz="1800" b="1" dirty="0" smtClean="0">
                <a:solidFill>
                  <a:srgbClr val="C00000"/>
                </a:solidFill>
              </a:rPr>
              <a:t> воспитательный аспект урока </a:t>
            </a:r>
          </a:p>
          <a:p>
            <a:pPr>
              <a:buClr>
                <a:schemeClr val="bg1">
                  <a:lumMod val="50000"/>
                </a:schemeClr>
              </a:buClr>
              <a:buFontTx/>
              <a:buChar char="-"/>
              <a:defRPr/>
            </a:pPr>
            <a:r>
              <a:rPr lang="ru-RU" sz="1800" b="1" dirty="0" smtClean="0">
                <a:solidFill>
                  <a:srgbClr val="C00000"/>
                </a:solidFill>
              </a:rPr>
              <a:t>связь учебного материала с жизнью</a:t>
            </a:r>
          </a:p>
          <a:p>
            <a:pPr>
              <a:buClr>
                <a:schemeClr val="bg1">
                  <a:lumMod val="50000"/>
                </a:schemeClr>
              </a:buClr>
              <a:buFontTx/>
              <a:buChar char="-"/>
              <a:defRPr/>
            </a:pPr>
            <a:r>
              <a:rPr lang="ru-RU" sz="1800" b="1" dirty="0" smtClean="0">
                <a:solidFill>
                  <a:srgbClr val="C00000"/>
                </a:solidFill>
              </a:rPr>
              <a:t>оценивание учащихся</a:t>
            </a:r>
          </a:p>
          <a:p>
            <a:pPr>
              <a:buClr>
                <a:schemeClr val="bg1">
                  <a:lumMod val="50000"/>
                </a:schemeClr>
              </a:buClr>
              <a:buFontTx/>
              <a:buChar char="-"/>
              <a:defRPr/>
            </a:pPr>
            <a:r>
              <a:rPr lang="ru-RU" sz="1800" b="1" dirty="0" smtClean="0">
                <a:solidFill>
                  <a:srgbClr val="C00000"/>
                </a:solidFill>
              </a:rPr>
              <a:t>групповые и игровые формы урока</a:t>
            </a:r>
          </a:p>
          <a:p>
            <a:pPr>
              <a:buClr>
                <a:schemeClr val="bg1">
                  <a:lumMod val="50000"/>
                </a:schemeClr>
              </a:buClr>
              <a:buFontTx/>
              <a:buChar char="-"/>
              <a:defRPr/>
            </a:pPr>
            <a:r>
              <a:rPr lang="ru-RU" sz="1800" b="1" dirty="0" smtClean="0">
                <a:solidFill>
                  <a:srgbClr val="C00000"/>
                </a:solidFill>
              </a:rPr>
              <a:t> творческие задания</a:t>
            </a:r>
          </a:p>
          <a:p>
            <a:pPr>
              <a:defRPr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46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4400" i="1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ru-RU" sz="4400" i="1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ru-RU" sz="4400" i="1" dirty="0" smtClean="0">
                <a:solidFill>
                  <a:srgbClr val="002060"/>
                </a:solidFill>
              </a:rPr>
              <a:t>Наблюдение на уроках:</a:t>
            </a:r>
            <a:br>
              <a:rPr lang="ru-RU" sz="4400" i="1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857250"/>
            <a:ext cx="8229600" cy="5786438"/>
          </a:xfrm>
        </p:spPr>
        <p:txBody>
          <a:bodyPr/>
          <a:lstStyle/>
          <a:p>
            <a:pPr>
              <a:buFont typeface="Wingdings 3" pitchFamily="18" charset="2"/>
              <a:buNone/>
              <a:defRPr/>
            </a:pPr>
            <a:r>
              <a:rPr lang="ru-RU" sz="1800" b="1" dirty="0" smtClean="0">
                <a:solidFill>
                  <a:srgbClr val="002060"/>
                </a:solidFill>
              </a:rPr>
              <a:t>Классным руководителям</a:t>
            </a:r>
            <a:r>
              <a:rPr lang="ru-RU" sz="1800" b="1" dirty="0" smtClean="0">
                <a:solidFill>
                  <a:schemeClr val="bg2">
                    <a:lumMod val="75000"/>
                  </a:schemeClr>
                </a:solidFill>
              </a:rPr>
              <a:t>:</a:t>
            </a:r>
          </a:p>
          <a:p>
            <a:pPr marL="457200" indent="-457200">
              <a:buFontTx/>
              <a:buAutoNum type="arabicPeriod"/>
              <a:defRPr/>
            </a:pPr>
            <a:r>
              <a:rPr lang="ru-RU" sz="1800" b="1" dirty="0" smtClean="0">
                <a:solidFill>
                  <a:srgbClr val="C00000"/>
                </a:solidFill>
              </a:rPr>
              <a:t>Продолжить работу по развитию классных коллективов и формированию в них органов ученического самоуправления</a:t>
            </a:r>
          </a:p>
          <a:p>
            <a:pPr marL="457200" indent="-457200">
              <a:buFontTx/>
              <a:buAutoNum type="arabicPeriod"/>
              <a:defRPr/>
            </a:pPr>
            <a:r>
              <a:rPr lang="ru-RU" sz="1800" b="1" dirty="0" smtClean="0">
                <a:solidFill>
                  <a:srgbClr val="C00000"/>
                </a:solidFill>
              </a:rPr>
              <a:t>Обеспечить тесное взаимодействие с учителями-предметниками и родителями</a:t>
            </a:r>
          </a:p>
          <a:p>
            <a:pPr marL="457200" indent="-457200">
              <a:buFontTx/>
              <a:buAutoNum type="arabicPeriod"/>
              <a:defRPr/>
            </a:pPr>
            <a:r>
              <a:rPr lang="ru-RU" sz="1800" b="1" dirty="0" smtClean="0">
                <a:solidFill>
                  <a:srgbClr val="C00000"/>
                </a:solidFill>
              </a:rPr>
              <a:t>Вести мониторинг учебных и творческих достижений учащихся, класса</a:t>
            </a:r>
          </a:p>
          <a:p>
            <a:pPr marL="457200" indent="-457200">
              <a:buFont typeface="Wingdings 3" pitchFamily="18" charset="2"/>
              <a:buNone/>
              <a:defRPr/>
            </a:pPr>
            <a:r>
              <a:rPr lang="ru-RU" sz="1800" b="1" dirty="0" smtClean="0">
                <a:solidFill>
                  <a:srgbClr val="002060"/>
                </a:solidFill>
              </a:rPr>
              <a:t> Учителям- предметникам:</a:t>
            </a:r>
          </a:p>
          <a:p>
            <a:pPr marL="457200" indent="-457200">
              <a:buFontTx/>
              <a:buAutoNum type="arabicPeriod"/>
              <a:defRPr/>
            </a:pPr>
            <a:r>
              <a:rPr lang="ru-RU" sz="1800" b="1" dirty="0" smtClean="0">
                <a:solidFill>
                  <a:srgbClr val="C00000"/>
                </a:solidFill>
              </a:rPr>
              <a:t>Учитывать индивидуальные и психологические особенности учащихся</a:t>
            </a:r>
          </a:p>
          <a:p>
            <a:pPr marL="457200" indent="-457200">
              <a:buFontTx/>
              <a:buAutoNum type="arabicPeriod"/>
              <a:defRPr/>
            </a:pPr>
            <a:r>
              <a:rPr lang="ru-RU" sz="1800" b="1" dirty="0" smtClean="0">
                <a:solidFill>
                  <a:srgbClr val="C00000"/>
                </a:solidFill>
              </a:rPr>
              <a:t>Усилить развивающий и воспитательный аспекты урока</a:t>
            </a:r>
          </a:p>
          <a:p>
            <a:pPr marL="457200" indent="-457200">
              <a:buFontTx/>
              <a:buAutoNum type="arabicPeriod"/>
              <a:defRPr/>
            </a:pPr>
            <a:r>
              <a:rPr lang="ru-RU" sz="1800" b="1" dirty="0" smtClean="0">
                <a:solidFill>
                  <a:srgbClr val="C00000"/>
                </a:solidFill>
              </a:rPr>
              <a:t>Проводить текущий и итоговый контроль ЗУН</a:t>
            </a:r>
          </a:p>
          <a:p>
            <a:pPr marL="457200" indent="-457200">
              <a:buFontTx/>
              <a:buAutoNum type="arabicPeriod"/>
              <a:defRPr/>
            </a:pPr>
            <a:r>
              <a:rPr lang="ru-RU" sz="1800" b="1" dirty="0" smtClean="0">
                <a:solidFill>
                  <a:srgbClr val="C00000"/>
                </a:solidFill>
              </a:rPr>
              <a:t>Использовать интерактивные технологии урока</a:t>
            </a:r>
          </a:p>
          <a:p>
            <a:pPr marL="457200" indent="-457200">
              <a:buFont typeface="Wingdings 3" pitchFamily="18" charset="2"/>
              <a:buNone/>
              <a:defRPr/>
            </a:pPr>
            <a:r>
              <a:rPr lang="ru-RU" sz="1800" b="1" dirty="0" smtClean="0">
                <a:solidFill>
                  <a:schemeClr val="accent4">
                    <a:lumMod val="25000"/>
                  </a:schemeClr>
                </a:solidFill>
              </a:rPr>
              <a:t> </a:t>
            </a:r>
            <a:r>
              <a:rPr lang="ru-RU" sz="1800" b="1" dirty="0" smtClean="0">
                <a:solidFill>
                  <a:srgbClr val="002060"/>
                </a:solidFill>
              </a:rPr>
              <a:t>Администрации:</a:t>
            </a:r>
          </a:p>
          <a:p>
            <a:pPr marL="457200" indent="-457200">
              <a:buFont typeface="Wingdings 3" pitchFamily="18" charset="2"/>
              <a:buAutoNum type="arabicPeriod"/>
              <a:defRPr/>
            </a:pPr>
            <a:r>
              <a:rPr lang="ru-RU" sz="1800" b="1" dirty="0" smtClean="0">
                <a:solidFill>
                  <a:schemeClr val="accent3"/>
                </a:solidFill>
              </a:rPr>
              <a:t>Изучить потребности учащихся и родителей 5-х </a:t>
            </a:r>
            <a:r>
              <a:rPr lang="ru-RU" sz="1800" b="1" dirty="0" err="1" smtClean="0">
                <a:solidFill>
                  <a:schemeClr val="accent3"/>
                </a:solidFill>
              </a:rPr>
              <a:t>кл</a:t>
            </a:r>
            <a:r>
              <a:rPr lang="ru-RU" sz="1800" b="1" dirty="0" smtClean="0">
                <a:solidFill>
                  <a:schemeClr val="accent3"/>
                </a:solidFill>
              </a:rPr>
              <a:t>. , их отношение УВП и качеству образовательных услуг</a:t>
            </a:r>
          </a:p>
          <a:p>
            <a:pPr marL="457200" indent="-457200">
              <a:buFontTx/>
              <a:buAutoNum type="arabicPeriod"/>
              <a:defRPr/>
            </a:pPr>
            <a:r>
              <a:rPr lang="ru-RU" sz="1800" b="1" dirty="0" smtClean="0">
                <a:solidFill>
                  <a:srgbClr val="C00000"/>
                </a:solidFill>
              </a:rPr>
              <a:t>Подготовить пакет </a:t>
            </a:r>
            <a:r>
              <a:rPr lang="ru-RU" sz="1800" b="1" dirty="0" err="1" smtClean="0">
                <a:solidFill>
                  <a:srgbClr val="C00000"/>
                </a:solidFill>
              </a:rPr>
              <a:t>КИМов</a:t>
            </a:r>
            <a:r>
              <a:rPr lang="ru-RU" sz="1800" b="1" dirty="0" smtClean="0">
                <a:solidFill>
                  <a:srgbClr val="C00000"/>
                </a:solidFill>
              </a:rPr>
              <a:t> для промежуточной аттестации уч-ся 5-х классов с учётом </a:t>
            </a:r>
            <a:r>
              <a:rPr lang="ru-RU" sz="1800" b="1" dirty="0" err="1" smtClean="0">
                <a:solidFill>
                  <a:srgbClr val="C00000"/>
                </a:solidFill>
              </a:rPr>
              <a:t>компетентностного</a:t>
            </a:r>
            <a:r>
              <a:rPr lang="ru-RU" sz="1800" b="1" dirty="0" smtClean="0">
                <a:solidFill>
                  <a:srgbClr val="C00000"/>
                </a:solidFill>
              </a:rPr>
              <a:t> и дифференцированного подхода</a:t>
            </a:r>
            <a:endParaRPr lang="ru-RU" sz="1800" b="1" dirty="0">
              <a:solidFill>
                <a:srgbClr val="C0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4400" i="1" dirty="0" smtClean="0">
                <a:solidFill>
                  <a:srgbClr val="C00000"/>
                </a:solidFill>
              </a:rPr>
              <a:t/>
            </a:r>
            <a:br>
              <a:rPr lang="ru-RU" sz="4400" i="1" dirty="0" smtClean="0">
                <a:solidFill>
                  <a:srgbClr val="C00000"/>
                </a:solidFill>
              </a:rPr>
            </a:br>
            <a:r>
              <a:rPr lang="ru-RU" sz="4400" i="1" dirty="0" smtClean="0">
                <a:solidFill>
                  <a:srgbClr val="C00000"/>
                </a:solidFill>
              </a:rPr>
              <a:t>Предложения и рекомендации:</a:t>
            </a:r>
            <a:br>
              <a:rPr lang="ru-RU" sz="4400" i="1" dirty="0" smtClean="0">
                <a:solidFill>
                  <a:srgbClr val="C00000"/>
                </a:solidFill>
              </a:rPr>
            </a:b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Содержимое 2"/>
          <p:cNvSpPr>
            <a:spLocks noGrp="1"/>
          </p:cNvSpPr>
          <p:nvPr>
            <p:ph idx="1"/>
          </p:nvPr>
        </p:nvSpPr>
        <p:spPr>
          <a:xfrm>
            <a:off x="457200" y="260350"/>
            <a:ext cx="8229600" cy="6192838"/>
          </a:xfrm>
        </p:spPr>
        <p:txBody>
          <a:bodyPr/>
          <a:lstStyle/>
          <a:p>
            <a:pPr algn="ctr"/>
            <a:r>
              <a:rPr lang="ru-RU" sz="4400" b="1" i="1" smtClean="0">
                <a:solidFill>
                  <a:srgbClr val="FF0000"/>
                </a:solidFill>
              </a:rPr>
              <a:t>Желаем успехов !</a:t>
            </a:r>
          </a:p>
          <a:p>
            <a:pPr algn="ctr">
              <a:buFont typeface="Wingdings 3" pitchFamily="18" charset="2"/>
              <a:buNone/>
            </a:pPr>
            <a:endParaRPr lang="ru-RU" sz="4400" b="1" i="1" smtClean="0">
              <a:solidFill>
                <a:srgbClr val="FF0000"/>
              </a:solidFill>
            </a:endParaRPr>
          </a:p>
        </p:txBody>
      </p:sp>
      <p:pic>
        <p:nvPicPr>
          <p:cNvPr id="4" name="Picture 3" descr="C:\Users\Home\AppData\Local\Microsoft\Windows\Temporary Internet Files\Content.IE5\YF4IXTYY\MPj04332360000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27313" y="1052513"/>
            <a:ext cx="3744912" cy="52562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288" y="1412875"/>
            <a:ext cx="8424862" cy="4968875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514350" indent="19050" eaLnBrk="1" hangingPunct="1">
              <a:buFont typeface="Wingdings 3" pitchFamily="18" charset="2"/>
              <a:buNone/>
              <a:defRPr/>
            </a:pPr>
            <a:r>
              <a:rPr lang="ru-RU" sz="2400" b="1" i="1" dirty="0" smtClean="0">
                <a:solidFill>
                  <a:srgbClr val="B32C16"/>
                </a:solidFill>
                <a:latin typeface="Times New Roman" pitchFamily="18" charset="0"/>
                <a:cs typeface="Times New Roman" pitchFamily="18" charset="0"/>
              </a:rPr>
              <a:t>Проблемы адаптационного периода:</a:t>
            </a:r>
          </a:p>
          <a:p>
            <a:pPr marL="514350" indent="19050" eaLnBrk="1" hangingPunct="1">
              <a:buFont typeface="Wingdings 3" pitchFamily="18" charset="2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а) педагогические условия адаптации учащихся</a:t>
            </a:r>
          </a:p>
          <a:p>
            <a:pPr marL="514350" indent="19050" eaLnBrk="1" hangingPunct="1">
              <a:buFont typeface="Wingdings 3" pitchFamily="18" charset="2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б) социально-педагогические характеристики классных коллективов</a:t>
            </a:r>
          </a:p>
          <a:p>
            <a:pPr marL="514350" indent="19050" eaLnBrk="1" hangingPunct="1">
              <a:buFont typeface="Wingdings 3" pitchFamily="18" charset="2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в) уровень физического развития пятиклассников</a:t>
            </a:r>
          </a:p>
          <a:p>
            <a:pPr marL="514350" indent="19050" eaLnBrk="1" hangingPunct="1">
              <a:buFont typeface="Wingdings 3" pitchFamily="18" charset="2"/>
              <a:buNone/>
              <a:defRPr/>
            </a:pPr>
            <a:r>
              <a:rPr lang="ru-RU" sz="2400" b="1" i="1" dirty="0" smtClean="0">
                <a:solidFill>
                  <a:srgbClr val="B32C16"/>
                </a:solidFill>
                <a:latin typeface="Times New Roman" pitchFamily="18" charset="0"/>
                <a:cs typeface="Times New Roman" pitchFamily="18" charset="0"/>
              </a:rPr>
              <a:t>      Подготовленность к обучению в 5 классе:</a:t>
            </a:r>
          </a:p>
          <a:p>
            <a:pPr marL="514350" indent="19050" eaLnBrk="1" hangingPunct="1">
              <a:buFont typeface="Wingdings 3" pitchFamily="18" charset="2"/>
              <a:buNone/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а) анализ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сформированности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ОУУН</a:t>
            </a:r>
          </a:p>
          <a:p>
            <a:pPr marL="514350" indent="19050" eaLnBrk="1" hangingPunct="1">
              <a:buFont typeface="Wingdings 3" pitchFamily="18" charset="2"/>
              <a:buNone/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б) взаимодействие учителей-предметников с учащимися на уроке</a:t>
            </a:r>
          </a:p>
          <a:p>
            <a:pPr marL="514350" indent="19050" eaLnBrk="1" hangingPunct="1">
              <a:buFont typeface="Wingdings 3" pitchFamily="18" charset="2"/>
              <a:buNone/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в) формирование мотивационных потребностей</a:t>
            </a:r>
          </a:p>
          <a:p>
            <a:pPr marL="514350" indent="19050" eaLnBrk="1" hangingPunct="1">
              <a:buFont typeface="Wingdings 3" pitchFamily="18" charset="2"/>
              <a:buNone/>
              <a:defRPr/>
            </a:pPr>
            <a:r>
              <a:rPr lang="ru-RU" sz="2400" b="1" i="1" dirty="0" smtClean="0">
                <a:solidFill>
                  <a:srgbClr val="B32C16"/>
                </a:solidFill>
                <a:latin typeface="Times New Roman" pitchFamily="18" charset="0"/>
                <a:cs typeface="Times New Roman" pitchFamily="18" charset="0"/>
              </a:rPr>
              <a:t>Выводы и рекомендации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5787" y="195263"/>
            <a:ext cx="8229601" cy="1143000"/>
          </a:xfrm>
          <a:solidFill>
            <a:schemeClr val="tx2">
              <a:lumMod val="40000"/>
              <a:lumOff val="60000"/>
            </a:schemeClr>
          </a:solidFill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3"/>
                </a:solidFill>
              </a:rPr>
              <a:t>Вопросы для обсуждения</a:t>
            </a:r>
            <a:endParaRPr lang="ru-RU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777373" y="1617699"/>
            <a:ext cx="7761178" cy="4877095"/>
          </a:xfrm>
          <a:solidFill>
            <a:schemeClr val="bg1">
              <a:lumMod val="75000"/>
            </a:schemeClr>
          </a:solidFill>
        </p:spPr>
        <p:txBody>
          <a:bodyPr>
            <a:normAutofit fontScale="92500" lnSpcReduction="10000"/>
          </a:bodyPr>
          <a:lstStyle/>
          <a:p>
            <a:pPr marL="342900" lvl="8" indent="-342900">
              <a:defRPr/>
            </a:pPr>
            <a:r>
              <a:rPr lang="ru-RU" sz="2800" dirty="0" smtClean="0">
                <a:solidFill>
                  <a:srgbClr val="FF0000"/>
                </a:solidFill>
              </a:rPr>
              <a:t>Количество классов - </a:t>
            </a:r>
            <a:r>
              <a:rPr lang="ru-RU" sz="2800" dirty="0" smtClean="0"/>
              <a:t>4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800" dirty="0" smtClean="0">
                <a:solidFill>
                  <a:srgbClr val="FF0000"/>
                </a:solidFill>
              </a:rPr>
              <a:t>Количество учащихся –</a:t>
            </a:r>
            <a:r>
              <a:rPr lang="ru-RU" sz="2800" dirty="0" smtClean="0"/>
              <a:t>91</a:t>
            </a:r>
            <a:r>
              <a:rPr lang="ru-RU" sz="2800" dirty="0" smtClean="0">
                <a:solidFill>
                  <a:srgbClr val="FF0000"/>
                </a:solidFill>
              </a:rPr>
              <a:t> </a:t>
            </a:r>
            <a:r>
              <a:rPr lang="ru-RU" sz="2800" dirty="0" smtClean="0"/>
              <a:t>человек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sz="2800" dirty="0" smtClean="0">
              <a:solidFill>
                <a:srgbClr val="FF0000"/>
              </a:solidFill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800" dirty="0" smtClean="0">
                <a:solidFill>
                  <a:srgbClr val="FF0000"/>
                </a:solidFill>
              </a:rPr>
              <a:t>Мальчики – </a:t>
            </a:r>
            <a:r>
              <a:rPr lang="ru-RU" sz="2800" dirty="0" smtClean="0"/>
              <a:t>39 чел.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800" dirty="0" smtClean="0">
                <a:solidFill>
                  <a:srgbClr val="FF0000"/>
                </a:solidFill>
              </a:rPr>
              <a:t>Девочки – </a:t>
            </a:r>
            <a:r>
              <a:rPr lang="ru-RU" sz="2800" dirty="0" smtClean="0"/>
              <a:t>52 чел</a:t>
            </a:r>
            <a:r>
              <a:rPr lang="ru-RU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800" dirty="0" smtClean="0">
                <a:solidFill>
                  <a:srgbClr val="FF0000"/>
                </a:solidFill>
              </a:rPr>
              <a:t>Возрастной состав: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2800" dirty="0" smtClean="0">
                <a:solidFill>
                  <a:srgbClr val="FF0000"/>
                </a:solidFill>
              </a:rPr>
              <a:t>   </a:t>
            </a:r>
            <a:r>
              <a:rPr lang="ru-RU" sz="2800" dirty="0" smtClean="0"/>
              <a:t>10 лет – 7 чел. 11 лет – 81 чел. 12 лет – 3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800" dirty="0" smtClean="0">
                <a:solidFill>
                  <a:srgbClr val="FF0000"/>
                </a:solidFill>
              </a:rPr>
              <a:t>Изучают : </a:t>
            </a:r>
            <a:r>
              <a:rPr lang="ru-RU" sz="2800" dirty="0" smtClean="0"/>
              <a:t>английский язык – </a:t>
            </a:r>
            <a:r>
              <a:rPr lang="ru-RU" sz="2800" dirty="0" smtClean="0">
                <a:solidFill>
                  <a:srgbClr val="FF0000"/>
                </a:solidFill>
              </a:rPr>
              <a:t>91 чел.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2800" dirty="0" smtClean="0"/>
              <a:t>                </a:t>
            </a:r>
            <a:endParaRPr lang="ru-RU" sz="2800" dirty="0" smtClean="0">
              <a:solidFill>
                <a:srgbClr val="FF0000"/>
              </a:solidFill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800" dirty="0" smtClean="0">
                <a:solidFill>
                  <a:srgbClr val="FF0000"/>
                </a:solidFill>
              </a:rPr>
              <a:t>Воспитываются: </a:t>
            </a:r>
            <a:r>
              <a:rPr lang="ru-RU" sz="2800" dirty="0" smtClean="0"/>
              <a:t> в полных семьях – </a:t>
            </a:r>
            <a:r>
              <a:rPr lang="ru-RU" sz="2800" dirty="0" smtClean="0">
                <a:solidFill>
                  <a:srgbClr val="FF0000"/>
                </a:solidFill>
              </a:rPr>
              <a:t>68 чел.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2800" dirty="0" smtClean="0">
                <a:solidFill>
                  <a:srgbClr val="FF0000"/>
                </a:solidFill>
              </a:rPr>
              <a:t>                                    </a:t>
            </a:r>
            <a:r>
              <a:rPr lang="ru-RU" sz="2800" dirty="0" smtClean="0"/>
              <a:t>в неполных</a:t>
            </a:r>
            <a:r>
              <a:rPr lang="ru-RU" sz="2800" dirty="0" smtClean="0">
                <a:solidFill>
                  <a:srgbClr val="FF0000"/>
                </a:solidFill>
              </a:rPr>
              <a:t> – 23 чел.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ru-RU" sz="2800" dirty="0" smtClean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12762" y="195263"/>
            <a:ext cx="8229601" cy="1143000"/>
          </a:xfrm>
          <a:solidFill>
            <a:schemeClr val="bg2"/>
          </a:solidFill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C00000"/>
                </a:solidFill>
              </a:rPr>
              <a:t>2011 -2012 учебный год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Содержимое 2"/>
          <p:cNvSpPr>
            <a:spLocks noGrp="1"/>
          </p:cNvSpPr>
          <p:nvPr>
            <p:ph idx="1"/>
          </p:nvPr>
        </p:nvSpPr>
        <p:spPr>
          <a:xfrm>
            <a:off x="500063" y="1628775"/>
            <a:ext cx="8286750" cy="4895850"/>
          </a:xfrm>
          <a:solidFill>
            <a:srgbClr val="ADC2E9"/>
          </a:solidFill>
        </p:spPr>
        <p:txBody>
          <a:bodyPr/>
          <a:lstStyle/>
          <a:p>
            <a:pPr eaLnBrk="1" hangingPunct="1"/>
            <a:endParaRPr lang="ru-RU" smtClean="0"/>
          </a:p>
          <a:p>
            <a:pPr eaLnBrk="1" hangingPunct="1"/>
            <a:r>
              <a:rPr lang="ru-RU" smtClean="0"/>
              <a:t>5 «А» (Шевченко Л.В.) – </a:t>
            </a:r>
            <a:r>
              <a:rPr lang="ru-RU" smtClean="0">
                <a:solidFill>
                  <a:srgbClr val="FF0000"/>
                </a:solidFill>
              </a:rPr>
              <a:t>56,5 % К </a:t>
            </a:r>
          </a:p>
          <a:p>
            <a:pPr eaLnBrk="1" hangingPunct="1"/>
            <a:r>
              <a:rPr lang="ru-RU" smtClean="0"/>
              <a:t>5 «Б» (Мурашова О.Б.) – </a:t>
            </a:r>
            <a:r>
              <a:rPr lang="ru-RU" smtClean="0">
                <a:solidFill>
                  <a:srgbClr val="FF0000"/>
                </a:solidFill>
              </a:rPr>
              <a:t>80,8 % К</a:t>
            </a:r>
          </a:p>
          <a:p>
            <a:pPr eaLnBrk="1" hangingPunct="1"/>
            <a:r>
              <a:rPr lang="ru-RU" smtClean="0"/>
              <a:t>5 «В» (Черкасова Л.Б.) – </a:t>
            </a:r>
            <a:r>
              <a:rPr lang="ru-RU" smtClean="0">
                <a:solidFill>
                  <a:srgbClr val="FF0000"/>
                </a:solidFill>
              </a:rPr>
              <a:t>62,5 % К </a:t>
            </a:r>
          </a:p>
          <a:p>
            <a:pPr eaLnBrk="1" hangingPunct="1"/>
            <a:r>
              <a:rPr lang="ru-RU" smtClean="0"/>
              <a:t>5 «Г» (Харлова Н.А.) –   </a:t>
            </a:r>
            <a:r>
              <a:rPr lang="ru-RU" smtClean="0">
                <a:solidFill>
                  <a:srgbClr val="FF0000"/>
                </a:solidFill>
              </a:rPr>
              <a:t>42 % К</a:t>
            </a:r>
          </a:p>
          <a:p>
            <a:pPr eaLnBrk="1" hangingPunct="1">
              <a:buFont typeface="Wingdings 3" pitchFamily="18" charset="2"/>
              <a:buNone/>
            </a:pPr>
            <a:endParaRPr lang="ru-RU" smtClean="0">
              <a:solidFill>
                <a:srgbClr val="FF0000"/>
              </a:solidFill>
            </a:endParaRPr>
          </a:p>
          <a:p>
            <a:pPr eaLnBrk="1" hangingPunct="1"/>
            <a:r>
              <a:rPr lang="ru-RU" smtClean="0">
                <a:solidFill>
                  <a:srgbClr val="FF0000"/>
                </a:solidFill>
              </a:rPr>
              <a:t>КО – </a:t>
            </a:r>
            <a:r>
              <a:rPr lang="ru-RU" smtClean="0"/>
              <a:t>62,6 % </a:t>
            </a:r>
          </a:p>
          <a:p>
            <a:pPr eaLnBrk="1" hangingPunct="1"/>
            <a:r>
              <a:rPr lang="ru-RU" smtClean="0">
                <a:solidFill>
                  <a:srgbClr val="FF0000"/>
                </a:solidFill>
              </a:rPr>
              <a:t>На «4» и «5» –  </a:t>
            </a:r>
            <a:r>
              <a:rPr lang="ru-RU" smtClean="0"/>
              <a:t>57чел.</a:t>
            </a:r>
            <a:r>
              <a:rPr lang="ru-RU" smtClean="0">
                <a:solidFill>
                  <a:srgbClr val="FF0000"/>
                </a:solidFill>
              </a:rPr>
              <a:t> (из91)</a:t>
            </a:r>
          </a:p>
          <a:p>
            <a:pPr eaLnBrk="1" hangingPunct="1"/>
            <a:r>
              <a:rPr lang="ru-RU" smtClean="0">
                <a:solidFill>
                  <a:srgbClr val="FF0000"/>
                </a:solidFill>
              </a:rPr>
              <a:t>Стандарт – </a:t>
            </a:r>
            <a:r>
              <a:rPr lang="ru-RU" smtClean="0"/>
              <a:t>34 чел. (37,4 %)</a:t>
            </a:r>
          </a:p>
          <a:p>
            <a:pPr eaLnBrk="1" hangingPunct="1"/>
            <a:endParaRPr lang="ru-RU" smtClean="0"/>
          </a:p>
        </p:txBody>
      </p:sp>
      <p:pic>
        <p:nvPicPr>
          <p:cNvPr id="12291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625" y="214313"/>
            <a:ext cx="8358188" cy="1196975"/>
          </a:xfrm>
          <a:solidFill>
            <a:schemeClr val="accent1"/>
          </a:solidFill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138"/>
            <a:ext cx="8229600" cy="5260975"/>
          </a:xfrm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pPr algn="ctr">
              <a:buFont typeface="Wingdings 3" pitchFamily="18" charset="2"/>
              <a:buNone/>
              <a:defRPr/>
            </a:pPr>
            <a:endParaRPr lang="ru-RU" b="1" dirty="0" smtClean="0">
              <a:solidFill>
                <a:srgbClr val="FF0000"/>
              </a:solidFill>
            </a:endParaRPr>
          </a:p>
          <a:p>
            <a:pPr algn="ctr">
              <a:buFont typeface="Wingdings 3" pitchFamily="18" charset="2"/>
              <a:buNone/>
              <a:defRPr/>
            </a:pPr>
            <a:r>
              <a:rPr lang="ru-RU" b="1" dirty="0" smtClean="0">
                <a:solidFill>
                  <a:srgbClr val="FF0000"/>
                </a:solidFill>
              </a:rPr>
              <a:t>Итоги 1 четверти (КО):</a:t>
            </a:r>
          </a:p>
          <a:p>
            <a:pPr algn="ctr">
              <a:buFont typeface="Wingdings 3" pitchFamily="18" charset="2"/>
              <a:buNone/>
              <a:defRPr/>
            </a:pPr>
            <a:r>
              <a:rPr lang="ru-RU" b="1" dirty="0" smtClean="0">
                <a:solidFill>
                  <a:srgbClr val="C00000"/>
                </a:solidFill>
              </a:rPr>
              <a:t>5А – Паньшина О.А. – 41%  </a:t>
            </a:r>
            <a:r>
              <a:rPr lang="ru-RU" b="1" dirty="0" smtClean="0"/>
              <a:t>(56,5%)</a:t>
            </a:r>
          </a:p>
          <a:p>
            <a:pPr algn="ctr">
              <a:buFont typeface="Wingdings 3" pitchFamily="18" charset="2"/>
              <a:buNone/>
              <a:defRPr/>
            </a:pPr>
            <a:r>
              <a:rPr lang="ru-RU" b="1" dirty="0" smtClean="0">
                <a:solidFill>
                  <a:srgbClr val="C00000"/>
                </a:solidFill>
              </a:rPr>
              <a:t>5Б –</a:t>
            </a:r>
            <a:r>
              <a:rPr lang="ru-RU" b="1" dirty="0" err="1" smtClean="0">
                <a:solidFill>
                  <a:srgbClr val="C00000"/>
                </a:solidFill>
              </a:rPr>
              <a:t>Бараковская</a:t>
            </a:r>
            <a:r>
              <a:rPr lang="ru-RU" b="1" dirty="0" smtClean="0">
                <a:solidFill>
                  <a:srgbClr val="C00000"/>
                </a:solidFill>
              </a:rPr>
              <a:t> Т.А. – 56%  </a:t>
            </a:r>
            <a:r>
              <a:rPr lang="ru-RU" b="1" dirty="0" smtClean="0"/>
              <a:t>(80,8%)</a:t>
            </a:r>
          </a:p>
          <a:p>
            <a:pPr algn="ctr">
              <a:buFont typeface="Wingdings 3" pitchFamily="18" charset="2"/>
              <a:buNone/>
              <a:defRPr/>
            </a:pPr>
            <a:r>
              <a:rPr lang="ru-RU" b="1" dirty="0" smtClean="0">
                <a:solidFill>
                  <a:srgbClr val="C00000"/>
                </a:solidFill>
              </a:rPr>
              <a:t>5В –Чернова И.Г. – 48%  </a:t>
            </a:r>
            <a:r>
              <a:rPr lang="ru-RU" b="1" dirty="0" smtClean="0"/>
              <a:t>(62,5%)</a:t>
            </a:r>
          </a:p>
          <a:p>
            <a:pPr algn="ctr">
              <a:buFont typeface="Wingdings 3" pitchFamily="18" charset="2"/>
              <a:buNone/>
              <a:defRPr/>
            </a:pPr>
            <a:r>
              <a:rPr lang="ru-RU" b="1" dirty="0" smtClean="0">
                <a:solidFill>
                  <a:srgbClr val="C00000"/>
                </a:solidFill>
              </a:rPr>
              <a:t>5Г –</a:t>
            </a:r>
            <a:r>
              <a:rPr lang="ru-RU" b="1" dirty="0" err="1" smtClean="0">
                <a:solidFill>
                  <a:srgbClr val="C00000"/>
                </a:solidFill>
              </a:rPr>
              <a:t>Шестовских</a:t>
            </a:r>
            <a:r>
              <a:rPr lang="ru-RU" b="1" dirty="0" smtClean="0">
                <a:solidFill>
                  <a:srgbClr val="C00000"/>
                </a:solidFill>
              </a:rPr>
              <a:t> В.А. – 52,6%  </a:t>
            </a:r>
            <a:r>
              <a:rPr lang="ru-RU" b="1" dirty="0" smtClean="0"/>
              <a:t>(42%)</a:t>
            </a:r>
          </a:p>
          <a:p>
            <a:pPr algn="ctr">
              <a:buFont typeface="Wingdings 3" pitchFamily="18" charset="2"/>
              <a:buNone/>
              <a:defRPr/>
            </a:pPr>
            <a:r>
              <a:rPr lang="ru-RU" b="1" dirty="0" smtClean="0"/>
              <a:t>Из 91 чел. на</a:t>
            </a:r>
          </a:p>
          <a:p>
            <a:pPr algn="ctr">
              <a:buFont typeface="Wingdings 3" pitchFamily="18" charset="2"/>
              <a:buNone/>
              <a:defRPr/>
            </a:pPr>
            <a:r>
              <a:rPr lang="ru-RU" b="1" dirty="0" smtClean="0"/>
              <a:t>«5»- 3 чел.</a:t>
            </a:r>
          </a:p>
          <a:p>
            <a:pPr algn="ctr">
              <a:buFont typeface="Wingdings 3" pitchFamily="18" charset="2"/>
              <a:buNone/>
              <a:defRPr/>
            </a:pPr>
            <a:r>
              <a:rPr lang="ru-RU" b="1" dirty="0" smtClean="0"/>
              <a:t>«4 и 5» – 42 чел.  КО – 49,4%</a:t>
            </a:r>
          </a:p>
          <a:p>
            <a:pPr algn="ctr">
              <a:buFont typeface="Wingdings 3" pitchFamily="18" charset="2"/>
              <a:buNone/>
              <a:defRPr/>
            </a:pPr>
            <a:r>
              <a:rPr lang="ru-RU" b="1" dirty="0" smtClean="0"/>
              <a:t>Стандарт – 46 чел – 50,6%</a:t>
            </a:r>
          </a:p>
          <a:p>
            <a:pPr algn="ctr">
              <a:buFont typeface="Wingdings 3" pitchFamily="18" charset="2"/>
              <a:buNone/>
              <a:defRPr/>
            </a:pPr>
            <a:r>
              <a:rPr lang="ru-RU" b="1" dirty="0" smtClean="0"/>
              <a:t>У – 100%</a:t>
            </a:r>
          </a:p>
          <a:p>
            <a:pPr algn="ctr">
              <a:buFont typeface="Wingdings 3" pitchFamily="18" charset="2"/>
              <a:buNone/>
              <a:defRPr/>
            </a:pPr>
            <a:endParaRPr lang="ru-RU" b="1" dirty="0" smtClean="0"/>
          </a:p>
          <a:p>
            <a:pPr algn="ctr">
              <a:buFont typeface="Wingdings 3" pitchFamily="18" charset="2"/>
              <a:buNone/>
              <a:defRPr/>
            </a:pPr>
            <a:endParaRPr lang="ru-RU" b="1" dirty="0" smtClean="0">
              <a:solidFill>
                <a:srgbClr val="C00000"/>
              </a:solidFill>
            </a:endParaRPr>
          </a:p>
          <a:p>
            <a:pPr algn="ctr">
              <a:buFont typeface="Wingdings 3" pitchFamily="18" charset="2"/>
              <a:buNone/>
              <a:defRPr/>
            </a:pPr>
            <a:endParaRPr lang="ru-RU" b="1" dirty="0" smtClean="0">
              <a:solidFill>
                <a:srgbClr val="C0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algn="ctr">
              <a:defRPr/>
            </a:pPr>
            <a:r>
              <a:rPr lang="ru-RU" dirty="0" smtClean="0">
                <a:solidFill>
                  <a:srgbClr val="C00000"/>
                </a:solidFill>
              </a:rPr>
              <a:t>Результаты обучения 5-х </a:t>
            </a:r>
            <a:r>
              <a:rPr lang="ru-RU" dirty="0" err="1" smtClean="0">
                <a:solidFill>
                  <a:srgbClr val="C00000"/>
                </a:solidFill>
              </a:rPr>
              <a:t>кл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ru-RU" sz="2800" b="1" dirty="0" smtClean="0">
              <a:solidFill>
                <a:schemeClr val="bg1">
                  <a:lumMod val="50000"/>
                </a:schemeClr>
              </a:solidFill>
              <a:latin typeface="Arial" charset="0"/>
            </a:endParaRPr>
          </a:p>
          <a:p>
            <a:pPr marL="0" indent="0" algn="ctr" eaLnBrk="1" hangingPunct="1">
              <a:spcBef>
                <a:spcPct val="0"/>
              </a:spcBef>
              <a:buClrTx/>
              <a:buSzTx/>
              <a:buFont typeface="Wingdings 3" pitchFamily="18" charset="2"/>
              <a:buNone/>
              <a:defRPr/>
            </a:pPr>
            <a:endParaRPr lang="ru-RU" sz="2800" b="1" dirty="0" smtClean="0">
              <a:solidFill>
                <a:schemeClr val="bg1">
                  <a:lumMod val="50000"/>
                </a:schemeClr>
              </a:solidFill>
              <a:latin typeface="Arial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500066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3200" dirty="0" smtClean="0">
                <a:solidFill>
                  <a:srgbClr val="C00000"/>
                </a:solidFill>
              </a:rPr>
              <a:t>Входные работы по русскому языку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4" name="Содержимое 1"/>
          <p:cNvSpPr txBox="1">
            <a:spLocks/>
          </p:cNvSpPr>
          <p:nvPr/>
        </p:nvSpPr>
        <p:spPr bwMode="auto">
          <a:xfrm>
            <a:off x="609600" y="16335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5125" indent="-255588"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/>
            </a:pPr>
            <a:endParaRPr lang="ru-RU" sz="2800" b="1">
              <a:solidFill>
                <a:schemeClr val="bg1">
                  <a:lumMod val="50000"/>
                </a:schemeClr>
              </a:solidFill>
              <a:cs typeface="+mn-cs"/>
            </a:endParaRPr>
          </a:p>
          <a:p>
            <a:pPr algn="ctr">
              <a:buFont typeface="Wingdings 3" pitchFamily="18" charset="2"/>
              <a:buNone/>
              <a:defRPr/>
            </a:pPr>
            <a:endParaRPr lang="ru-RU" sz="2800" b="1" dirty="0">
              <a:solidFill>
                <a:schemeClr val="bg1">
                  <a:lumMod val="50000"/>
                </a:schemeClr>
              </a:solidFill>
              <a:cs typeface="+mn-cs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0" y="765175"/>
          <a:ext cx="9143999" cy="60938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7707"/>
                <a:gridCol w="1384915"/>
                <a:gridCol w="1663574"/>
                <a:gridCol w="1663574"/>
                <a:gridCol w="1822010"/>
                <a:gridCol w="1222219"/>
              </a:tblGrid>
              <a:tr h="523831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Класс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5А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5Б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5В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5Г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Всего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882236">
                <a:tc>
                  <a:txBody>
                    <a:bodyPr/>
                    <a:lstStyle/>
                    <a:p>
                      <a:r>
                        <a:rPr lang="ru-RU" dirty="0" smtClean="0"/>
                        <a:t>Учитель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Паньшина</a:t>
                      </a:r>
                      <a:r>
                        <a:rPr lang="ru-RU" b="0" baseline="0" dirty="0" smtClean="0"/>
                        <a:t> О.А.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0" dirty="0" smtClean="0"/>
                        <a:t>Смагина И.Ю.</a:t>
                      </a:r>
                    </a:p>
                    <a:p>
                      <a:pPr algn="ctr"/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0" dirty="0" smtClean="0"/>
                        <a:t>Смагина И.Ю.</a:t>
                      </a:r>
                    </a:p>
                    <a:p>
                      <a:pPr algn="ctr"/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Новосёлова С.А.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3</a:t>
                      </a:r>
                      <a:endParaRPr lang="ru-RU" b="1" dirty="0"/>
                    </a:p>
                  </a:txBody>
                  <a:tcPr/>
                </a:tc>
              </a:tr>
              <a:tr h="523831">
                <a:tc>
                  <a:txBody>
                    <a:bodyPr/>
                    <a:lstStyle/>
                    <a:p>
                      <a:r>
                        <a:rPr lang="ru-RU" dirty="0" smtClean="0"/>
                        <a:t>Кол-во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22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25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25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19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91</a:t>
                      </a:r>
                      <a:endParaRPr lang="ru-RU" b="1" dirty="0"/>
                    </a:p>
                  </a:txBody>
                  <a:tcPr/>
                </a:tc>
              </a:tr>
              <a:tr h="617566">
                <a:tc>
                  <a:txBody>
                    <a:bodyPr/>
                    <a:lstStyle/>
                    <a:p>
                      <a:r>
                        <a:rPr lang="ru-RU" dirty="0" smtClean="0"/>
                        <a:t>Писали работу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20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21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21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19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8</a:t>
                      </a:r>
                      <a:endParaRPr lang="ru-RU" b="1" dirty="0"/>
                    </a:p>
                  </a:txBody>
                  <a:tcPr/>
                </a:tc>
              </a:tr>
              <a:tr h="523831">
                <a:tc>
                  <a:txBody>
                    <a:bodyPr/>
                    <a:lstStyle/>
                    <a:p>
                      <a:r>
                        <a:rPr lang="ru-RU" dirty="0" smtClean="0"/>
                        <a:t>«5»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4/2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2/6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1/6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6/2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13/16</a:t>
                      </a:r>
                      <a:endParaRPr lang="ru-RU" b="1" dirty="0"/>
                    </a:p>
                  </a:txBody>
                  <a:tcPr/>
                </a:tc>
              </a:tr>
              <a:tr h="523831">
                <a:tc>
                  <a:txBody>
                    <a:bodyPr/>
                    <a:lstStyle/>
                    <a:p>
                      <a:r>
                        <a:rPr lang="ru-RU" dirty="0" smtClean="0"/>
                        <a:t>«4»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7/8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8/13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8/5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3/7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26/33</a:t>
                      </a:r>
                      <a:endParaRPr lang="ru-RU" b="1" dirty="0"/>
                    </a:p>
                  </a:txBody>
                  <a:tcPr/>
                </a:tc>
              </a:tr>
              <a:tr h="523831">
                <a:tc>
                  <a:txBody>
                    <a:bodyPr/>
                    <a:lstStyle/>
                    <a:p>
                      <a:r>
                        <a:rPr lang="ru-RU" dirty="0" smtClean="0"/>
                        <a:t>«3»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4/8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11/2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7/9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6/7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28/26</a:t>
                      </a:r>
                      <a:endParaRPr lang="ru-RU" b="1" dirty="0"/>
                    </a:p>
                  </a:txBody>
                  <a:tcPr/>
                </a:tc>
              </a:tr>
              <a:tr h="617566">
                <a:tc>
                  <a:txBody>
                    <a:bodyPr/>
                    <a:lstStyle/>
                    <a:p>
                      <a:r>
                        <a:rPr lang="ru-RU" dirty="0" smtClean="0"/>
                        <a:t>«2»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5/2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-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-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4/3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/>
                        <a:t>14/6</a:t>
                      </a:r>
                    </a:p>
                    <a:p>
                      <a:pPr algn="ctr"/>
                      <a:endParaRPr lang="ru-RU" b="1" dirty="0"/>
                    </a:p>
                  </a:txBody>
                  <a:tcPr/>
                </a:tc>
              </a:tr>
              <a:tr h="523831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7030A0"/>
                          </a:solidFill>
                        </a:rPr>
                        <a:t>КУ</a:t>
                      </a:r>
                      <a:endParaRPr lang="ru-RU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75/90%</a:t>
                      </a:r>
                    </a:p>
                    <a:p>
                      <a:pPr algn="ctr"/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100%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76/95%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79/84%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83/92%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617566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7030A0"/>
                          </a:solidFill>
                        </a:rPr>
                        <a:t>КО</a:t>
                      </a:r>
                      <a:endParaRPr lang="ru-RU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55/50%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48/90%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45/52%</a:t>
                      </a:r>
                    </a:p>
                    <a:p>
                      <a:pPr algn="ctr"/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47/47%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48/60%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50" y="611188"/>
          <a:ext cx="8429625" cy="61134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9836"/>
                <a:gridCol w="1399836"/>
                <a:gridCol w="1399836"/>
                <a:gridCol w="1399836"/>
                <a:gridCol w="1399836"/>
                <a:gridCol w="1430502"/>
              </a:tblGrid>
              <a:tr h="35794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Класс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5А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5Б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5В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5Г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Всего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894854">
                <a:tc>
                  <a:txBody>
                    <a:bodyPr/>
                    <a:lstStyle/>
                    <a:p>
                      <a:r>
                        <a:rPr lang="ru-RU" dirty="0" smtClean="0"/>
                        <a:t>Учитель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Сысоева Е.Б.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Коробицина</a:t>
                      </a:r>
                      <a:r>
                        <a:rPr lang="ru-RU" dirty="0" smtClean="0"/>
                        <a:t> Е.В.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Сысоева Е.Б.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Шестовских</a:t>
                      </a:r>
                      <a:r>
                        <a:rPr lang="ru-RU" dirty="0" smtClean="0"/>
                        <a:t> В.А.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525944">
                <a:tc>
                  <a:txBody>
                    <a:bodyPr/>
                    <a:lstStyle/>
                    <a:p>
                      <a:r>
                        <a:rPr lang="ru-RU" dirty="0" smtClean="0"/>
                        <a:t>Кол-во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91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95799">
                <a:tc>
                  <a:txBody>
                    <a:bodyPr/>
                    <a:lstStyle/>
                    <a:p>
                      <a:r>
                        <a:rPr lang="ru-RU" dirty="0" smtClean="0"/>
                        <a:t>Писали работу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25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81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26398">
                <a:tc>
                  <a:txBody>
                    <a:bodyPr/>
                    <a:lstStyle/>
                    <a:p>
                      <a:r>
                        <a:rPr lang="ru-RU" dirty="0" smtClean="0"/>
                        <a:t>«5»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3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26398">
                <a:tc>
                  <a:txBody>
                    <a:bodyPr/>
                    <a:lstStyle/>
                    <a:p>
                      <a:r>
                        <a:rPr lang="ru-RU" dirty="0" smtClean="0"/>
                        <a:t>«4»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13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26398">
                <a:tc>
                  <a:txBody>
                    <a:bodyPr/>
                    <a:lstStyle/>
                    <a:p>
                      <a:r>
                        <a:rPr lang="ru-RU" dirty="0" smtClean="0"/>
                        <a:t>«3»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9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29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525944">
                <a:tc>
                  <a:txBody>
                    <a:bodyPr/>
                    <a:lstStyle/>
                    <a:p>
                      <a:r>
                        <a:rPr lang="ru-RU" dirty="0" smtClean="0"/>
                        <a:t>«2»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24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525944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7030A0"/>
                          </a:solidFill>
                        </a:rPr>
                        <a:t>КУ</a:t>
                      </a:r>
                      <a:endParaRPr lang="ru-RU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35%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96%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50%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64%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70%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626398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7030A0"/>
                          </a:solidFill>
                        </a:rPr>
                        <a:t>КО</a:t>
                      </a:r>
                    </a:p>
                    <a:p>
                      <a:endParaRPr lang="ru-RU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30%</a:t>
                      </a:r>
                    </a:p>
                    <a:p>
                      <a:pPr algn="ctr"/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64%</a:t>
                      </a:r>
                    </a:p>
                    <a:p>
                      <a:pPr algn="ctr"/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9%</a:t>
                      </a:r>
                    </a:p>
                    <a:p>
                      <a:pPr algn="ctr"/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29%</a:t>
                      </a:r>
                    </a:p>
                    <a:p>
                      <a:pPr algn="ctr"/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35%</a:t>
                      </a:r>
                    </a:p>
                    <a:p>
                      <a:pPr algn="ctr"/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00042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3200" dirty="0" smtClean="0">
                <a:solidFill>
                  <a:srgbClr val="C00000"/>
                </a:solidFill>
              </a:rPr>
              <a:t>Входные работы по математике</a:t>
            </a:r>
            <a:endParaRPr lang="ru-RU" sz="32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Содержимое 1"/>
          <p:cNvSpPr>
            <a:spLocks noGrp="1"/>
          </p:cNvSpPr>
          <p:nvPr>
            <p:ph idx="1"/>
          </p:nvPr>
        </p:nvSpPr>
        <p:spPr>
          <a:xfrm>
            <a:off x="457200" y="1071563"/>
            <a:ext cx="8229600" cy="4935537"/>
          </a:xfrm>
        </p:spPr>
        <p:txBody>
          <a:bodyPr/>
          <a:lstStyle/>
          <a:p>
            <a:pPr>
              <a:buFont typeface="Wingdings 3" pitchFamily="18" charset="2"/>
              <a:buNone/>
            </a:pPr>
            <a:endParaRPr lang="ru-RU" b="1" smtClean="0">
              <a:solidFill>
                <a:srgbClr val="7030A0"/>
              </a:solidFill>
            </a:endParaRPr>
          </a:p>
          <a:p>
            <a:pPr>
              <a:buFont typeface="Wingdings 3" pitchFamily="18" charset="2"/>
              <a:buNone/>
            </a:pPr>
            <a:r>
              <a:rPr lang="ru-RU" b="1" smtClean="0">
                <a:solidFill>
                  <a:srgbClr val="7030A0"/>
                </a:solidFill>
              </a:rPr>
              <a:t>Русский язык:</a:t>
            </a:r>
          </a:p>
          <a:p>
            <a:pPr>
              <a:buFontTx/>
              <a:buChar char="-"/>
            </a:pPr>
            <a:r>
              <a:rPr lang="ru-RU" sz="1800" b="1" smtClean="0"/>
              <a:t>Безударные гласные        - ь после шипящих</a:t>
            </a:r>
          </a:p>
          <a:p>
            <a:pPr>
              <a:buFontTx/>
              <a:buChar char="-"/>
            </a:pPr>
            <a:r>
              <a:rPr lang="ru-RU" sz="1800" b="1" smtClean="0"/>
              <a:t>Предлоги со словами       - ъ и ь знаки</a:t>
            </a:r>
          </a:p>
          <a:p>
            <a:pPr>
              <a:buFont typeface="Wingdings 3" pitchFamily="18" charset="2"/>
              <a:buNone/>
            </a:pPr>
            <a:r>
              <a:rPr lang="ru-RU" sz="1800" b="1" smtClean="0"/>
              <a:t>- Запятая между однородными членами</a:t>
            </a:r>
          </a:p>
          <a:p>
            <a:pPr>
              <a:buFontTx/>
              <a:buChar char="-"/>
            </a:pPr>
            <a:r>
              <a:rPr lang="ru-RU" sz="1800" b="1" smtClean="0"/>
              <a:t>Определение частей речи</a:t>
            </a:r>
          </a:p>
          <a:p>
            <a:pPr>
              <a:buFont typeface="Wingdings 3" pitchFamily="18" charset="2"/>
              <a:buNone/>
            </a:pPr>
            <a:endParaRPr lang="ru-RU" sz="2400" b="1" smtClean="0">
              <a:solidFill>
                <a:srgbClr val="7030A0"/>
              </a:solidFill>
            </a:endParaRPr>
          </a:p>
          <a:p>
            <a:pPr>
              <a:buFont typeface="Wingdings 3" pitchFamily="18" charset="2"/>
              <a:buNone/>
            </a:pPr>
            <a:r>
              <a:rPr lang="ru-RU" sz="2400" b="1" smtClean="0">
                <a:solidFill>
                  <a:srgbClr val="7030A0"/>
                </a:solidFill>
              </a:rPr>
              <a:t>Математика:</a:t>
            </a:r>
          </a:p>
          <a:p>
            <a:pPr>
              <a:buFont typeface="Wingdings 3" pitchFamily="18" charset="2"/>
              <a:buNone/>
            </a:pPr>
            <a:r>
              <a:rPr lang="ru-RU" sz="2400" b="1" smtClean="0">
                <a:solidFill>
                  <a:srgbClr val="7030A0"/>
                </a:solidFill>
              </a:rPr>
              <a:t>- </a:t>
            </a:r>
            <a:r>
              <a:rPr lang="ru-RU" sz="1800" b="1" smtClean="0"/>
              <a:t>Действия умножения и деления</a:t>
            </a:r>
          </a:p>
          <a:p>
            <a:pPr>
              <a:buFont typeface="Wingdings 3" pitchFamily="18" charset="2"/>
              <a:buNone/>
            </a:pPr>
            <a:r>
              <a:rPr lang="ru-RU" sz="1800" b="1" smtClean="0"/>
              <a:t> - Деление с остатком</a:t>
            </a:r>
          </a:p>
          <a:p>
            <a:pPr>
              <a:buFontTx/>
              <a:buChar char="-"/>
            </a:pPr>
            <a:r>
              <a:rPr lang="ru-RU" sz="1800" b="1" smtClean="0"/>
              <a:t>Перевод единиц измерения (времени)</a:t>
            </a:r>
          </a:p>
          <a:p>
            <a:pPr>
              <a:buFont typeface="Wingdings 3" pitchFamily="18" charset="2"/>
              <a:buNone/>
            </a:pPr>
            <a:r>
              <a:rPr lang="ru-RU" sz="1800" b="1" smtClean="0"/>
              <a:t>- Вычисление площади и периметра прямоугольника</a:t>
            </a:r>
          </a:p>
          <a:p>
            <a:pPr>
              <a:buFontTx/>
              <a:buChar char="-"/>
            </a:pPr>
            <a:endParaRPr lang="ru-RU" sz="1800" b="1" smtClean="0"/>
          </a:p>
          <a:p>
            <a:pPr>
              <a:buFontTx/>
              <a:buChar char="-"/>
            </a:pPr>
            <a:endParaRPr lang="ru-RU" sz="2400" b="1" smtClean="0">
              <a:solidFill>
                <a:srgbClr val="7030A0"/>
              </a:solidFill>
            </a:endParaRPr>
          </a:p>
          <a:p>
            <a:pPr>
              <a:buFontTx/>
              <a:buChar char="-"/>
            </a:pPr>
            <a:endParaRPr lang="ru-RU" sz="1800" b="1" smtClean="0">
              <a:solidFill>
                <a:srgbClr val="7030A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pPr algn="ctr">
              <a:defRPr/>
            </a:pPr>
            <a:r>
              <a:rPr lang="ru-RU" sz="3200" dirty="0" smtClean="0">
                <a:solidFill>
                  <a:srgbClr val="C00000"/>
                </a:solidFill>
              </a:rPr>
              <a:t>Типичные ошибки</a:t>
            </a:r>
            <a:endParaRPr lang="ru-RU" sz="32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dirty="0" smtClean="0">
                <a:solidFill>
                  <a:srgbClr val="C00000"/>
                </a:solidFill>
              </a:rPr>
              <a:t>Техника чтения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17411" name="Содержимое 3" descr="http://svetly5school.narod.ru/kr1.gif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00063" y="214313"/>
            <a:ext cx="1304925" cy="928687"/>
          </a:xfrm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428625" y="1071563"/>
          <a:ext cx="8358188" cy="57864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1649"/>
                <a:gridCol w="1671649"/>
                <a:gridCol w="1671649"/>
                <a:gridCol w="1671649"/>
                <a:gridCol w="1671649"/>
              </a:tblGrid>
              <a:tr h="964409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Класс</a:t>
                      </a:r>
                      <a:endParaRPr lang="ru-RU" sz="2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Кол-во</a:t>
                      </a:r>
                      <a:endParaRPr lang="ru-RU" sz="2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Менее</a:t>
                      </a:r>
                    </a:p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90 слов</a:t>
                      </a:r>
                      <a:endParaRPr lang="ru-RU" sz="2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90-100</a:t>
                      </a:r>
                      <a:endParaRPr lang="ru-RU" sz="2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Более 100</a:t>
                      </a:r>
                      <a:endParaRPr lang="ru-RU" sz="2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964409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002060"/>
                          </a:solidFill>
                        </a:rPr>
                        <a:t>5А</a:t>
                      </a:r>
                      <a:endParaRPr lang="ru-RU" sz="28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C00000"/>
                          </a:solidFill>
                        </a:rPr>
                        <a:t>22 чел.</a:t>
                      </a:r>
                      <a:endParaRPr lang="ru-RU" sz="28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C00000"/>
                          </a:solidFill>
                        </a:rPr>
                        <a:t>8</a:t>
                      </a:r>
                      <a:endParaRPr lang="ru-RU" sz="28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C00000"/>
                          </a:solidFill>
                        </a:rPr>
                        <a:t>8</a:t>
                      </a:r>
                      <a:endParaRPr lang="ru-RU" sz="28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C00000"/>
                          </a:solidFill>
                        </a:rPr>
                        <a:t>6</a:t>
                      </a:r>
                      <a:endParaRPr lang="ru-RU" sz="28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964409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002060"/>
                          </a:solidFill>
                        </a:rPr>
                        <a:t>5Б</a:t>
                      </a:r>
                      <a:endParaRPr lang="ru-RU" sz="28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C00000"/>
                          </a:solidFill>
                        </a:rPr>
                        <a:t>22 чел.</a:t>
                      </a:r>
                      <a:endParaRPr lang="ru-RU" sz="28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C00000"/>
                          </a:solidFill>
                        </a:rPr>
                        <a:t>6</a:t>
                      </a:r>
                      <a:endParaRPr lang="ru-RU" sz="28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C00000"/>
                          </a:solidFill>
                        </a:rPr>
                        <a:t>4</a:t>
                      </a:r>
                      <a:endParaRPr lang="ru-RU" sz="28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C00000"/>
                          </a:solidFill>
                        </a:rPr>
                        <a:t>12</a:t>
                      </a:r>
                      <a:endParaRPr lang="ru-RU" sz="28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964409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002060"/>
                          </a:solidFill>
                        </a:rPr>
                        <a:t>5В</a:t>
                      </a:r>
                      <a:endParaRPr lang="ru-RU" sz="28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C00000"/>
                          </a:solidFill>
                        </a:rPr>
                        <a:t>24 чел.</a:t>
                      </a:r>
                      <a:endParaRPr lang="ru-RU" sz="28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C00000"/>
                          </a:solidFill>
                        </a:rPr>
                        <a:t>11</a:t>
                      </a:r>
                      <a:endParaRPr lang="ru-RU" sz="28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C00000"/>
                          </a:solidFill>
                        </a:rPr>
                        <a:t>4</a:t>
                      </a:r>
                      <a:endParaRPr lang="ru-RU" sz="28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C00000"/>
                          </a:solidFill>
                        </a:rPr>
                        <a:t>9</a:t>
                      </a:r>
                      <a:endParaRPr lang="ru-RU" sz="28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964409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002060"/>
                          </a:solidFill>
                        </a:rPr>
                        <a:t>5Г</a:t>
                      </a:r>
                      <a:endParaRPr lang="ru-RU" sz="28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solidFill>
                            <a:srgbClr val="C00000"/>
                          </a:solidFill>
                        </a:rPr>
                        <a:t>17 чел.</a:t>
                      </a:r>
                    </a:p>
                    <a:p>
                      <a:pPr algn="ctr"/>
                      <a:endParaRPr lang="ru-RU" sz="28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C00000"/>
                          </a:solidFill>
                        </a:rPr>
                        <a:t>5</a:t>
                      </a:r>
                      <a:endParaRPr lang="ru-RU" sz="28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C00000"/>
                          </a:solidFill>
                        </a:rPr>
                        <a:t>2</a:t>
                      </a:r>
                      <a:endParaRPr lang="ru-RU" sz="28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C00000"/>
                          </a:solidFill>
                        </a:rPr>
                        <a:t>10</a:t>
                      </a:r>
                      <a:endParaRPr lang="ru-RU" sz="28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964409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Всего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85 чел.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30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18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37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ppt/theme/themeOverride2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ppt/theme/themeOverride3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ppt/theme/themeOverride4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656</TotalTime>
  <Words>1027</Words>
  <Application>Microsoft Office PowerPoint</Application>
  <PresentationFormat>Экран (4:3)</PresentationFormat>
  <Paragraphs>299</Paragraphs>
  <Slides>19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8" baseType="lpstr">
      <vt:lpstr>Arial</vt:lpstr>
      <vt:lpstr>Lucida Sans Unicode</vt:lpstr>
      <vt:lpstr>Wingdings 3</vt:lpstr>
      <vt:lpstr>Verdana</vt:lpstr>
      <vt:lpstr>Wingdings 2</vt:lpstr>
      <vt:lpstr>Calibri</vt:lpstr>
      <vt:lpstr>Times New Roman</vt:lpstr>
      <vt:lpstr>Wingdings</vt:lpstr>
      <vt:lpstr>Открытая</vt:lpstr>
      <vt:lpstr>ППК «Преемственность в обучении: начальная школа – 5 класс»</vt:lpstr>
      <vt:lpstr>Вопросы для обсуждения</vt:lpstr>
      <vt:lpstr>2011 -2012 учебный год</vt:lpstr>
      <vt:lpstr>Слайд 4</vt:lpstr>
      <vt:lpstr>Результаты обучения 5-х кл.</vt:lpstr>
      <vt:lpstr>Входные работы по русскому языку</vt:lpstr>
      <vt:lpstr>Входные работы по математике</vt:lpstr>
      <vt:lpstr>Типичные ошибки</vt:lpstr>
      <vt:lpstr>Техника чтения</vt:lpstr>
      <vt:lpstr>Слайд 10</vt:lpstr>
      <vt:lpstr>Слайд 11</vt:lpstr>
      <vt:lpstr>Задачи адаптационного периода</vt:lpstr>
      <vt:lpstr>Причины дезадаптации</vt:lpstr>
      <vt:lpstr>Пути решения проблем</vt:lpstr>
      <vt:lpstr>Организационно-методические формы обучения в 5 классе</vt:lpstr>
      <vt:lpstr>Общеучебные умения и навыки</vt:lpstr>
      <vt:lpstr> Наблюдение на уроках: </vt:lpstr>
      <vt:lpstr> Предложения и рекомендации: 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ППК «Преемственность в обучении: начальная школа – 5 класс»</dc:title>
  <dc:creator>Учитель</dc:creator>
  <cp:lastModifiedBy>Зырянова Анна</cp:lastModifiedBy>
  <cp:revision>77</cp:revision>
  <dcterms:created xsi:type="dcterms:W3CDTF">2008-10-26T16:59:29Z</dcterms:created>
  <dcterms:modified xsi:type="dcterms:W3CDTF">2011-12-12T08:24:17Z</dcterms:modified>
</cp:coreProperties>
</file>