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60" r:id="rId5"/>
    <p:sldId id="261" r:id="rId6"/>
    <p:sldId id="262" r:id="rId7"/>
    <p:sldId id="274" r:id="rId8"/>
    <p:sldId id="273" r:id="rId9"/>
    <p:sldId id="270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14" autoAdjust="0"/>
  </p:normalViewPr>
  <p:slideViewPr>
    <p:cSldViewPr>
      <p:cViewPr varScale="1">
        <p:scale>
          <a:sx n="92" d="100"/>
          <a:sy n="92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72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8C8E2-BD2D-438C-821E-878D2A4C3495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7D136-46B3-4426-AB8E-2B50F1756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Результат образования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4400" b="1" dirty="0" smtClean="0">
                <a:solidFill>
                  <a:srgbClr val="002060"/>
                </a:solidFill>
              </a:rPr>
              <a:t>2010-2011</a:t>
            </a:r>
            <a:r>
              <a:rPr lang="ru-RU" sz="4400" dirty="0" smtClean="0">
                <a:solidFill>
                  <a:srgbClr val="002060"/>
                </a:solidFill>
              </a:rPr>
              <a:t> учебный год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              Цель: </a:t>
            </a:r>
          </a:p>
          <a:p>
            <a:pPr marL="450850" indent="-450850">
              <a:buNone/>
            </a:pPr>
            <a:r>
              <a:rPr lang="ru-RU" sz="3600" b="1" dirty="0" smtClean="0"/>
              <a:t>  - </a:t>
            </a:r>
            <a:r>
              <a:rPr lang="ru-RU" sz="3200" b="1" dirty="0" smtClean="0"/>
              <a:t>выявление уровня </a:t>
            </a:r>
            <a:r>
              <a:rPr lang="ru-RU" sz="3200" b="1" dirty="0" err="1" smtClean="0"/>
              <a:t>обученности</a:t>
            </a:r>
            <a:r>
              <a:rPr lang="ru-RU" sz="3200" b="1" dirty="0" smtClean="0"/>
              <a:t> учащихся</a:t>
            </a:r>
          </a:p>
          <a:p>
            <a:pPr marL="450850" indent="-450850">
              <a:buNone/>
              <a:tabLst>
                <a:tab pos="450850" algn="l"/>
              </a:tabLst>
            </a:pPr>
            <a:r>
              <a:rPr lang="ru-RU" sz="3200" b="1" dirty="0" smtClean="0"/>
              <a:t>  - определение соответствия их ЗУН требованиям стандарта</a:t>
            </a:r>
          </a:p>
          <a:p>
            <a:pPr marL="534988" indent="-534988">
              <a:buNone/>
            </a:pPr>
            <a:r>
              <a:rPr lang="ru-RU" sz="3200" b="1" dirty="0" smtClean="0"/>
              <a:t>   - вычленение проблем в обучении и    развитии учеников</a:t>
            </a:r>
            <a:endParaRPr lang="ru-RU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/>
              <a:t>Выявленные проблемы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/>
              <a:t>1)Недостаточный инструментарий оценки качества образования в начальной школе (4 класс -выполнение тестовых работ) и в основной (9 класс- ГИА+ традиционная форма) </a:t>
            </a:r>
            <a:endParaRPr lang="ru-RU" sz="2800" b="1" dirty="0" smtClean="0"/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</a:rPr>
              <a:t>2) </a:t>
            </a:r>
            <a:r>
              <a:rPr lang="ru-RU" sz="2800" b="1" dirty="0" smtClean="0">
                <a:solidFill>
                  <a:srgbClr val="002060"/>
                </a:solidFill>
              </a:rPr>
              <a:t>Разрыв качества образования в начальной и основной школе (заметное снижение качества от ступени к ступени)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</a:t>
            </a:r>
            <a:r>
              <a:rPr lang="ru-RU" sz="2800" b="1" dirty="0" smtClean="0">
                <a:solidFill>
                  <a:schemeClr val="tx1"/>
                </a:solidFill>
              </a:rPr>
              <a:t>3) Необъективное оценивание потенциала ребёнка (авансирование оценки, несоответствие результатов)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</a:t>
            </a:r>
            <a:r>
              <a:rPr lang="ru-RU" sz="2800" b="1" dirty="0" smtClean="0">
                <a:solidFill>
                  <a:srgbClr val="002060"/>
                </a:solidFill>
              </a:rPr>
              <a:t>4) </a:t>
            </a:r>
            <a:r>
              <a:rPr lang="ru-RU" sz="2800" b="1" dirty="0" smtClean="0">
                <a:solidFill>
                  <a:srgbClr val="002060"/>
                </a:solidFill>
              </a:rPr>
              <a:t>Отсутствие у отдельных педагогов профессиональной дисциплины, ответственности  и готовности к развитию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/>
              <a:t>Контингент учащихся</a:t>
            </a:r>
            <a:endParaRPr lang="ru-RU" sz="44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1" y="1428736"/>
          <a:ext cx="8430199" cy="5139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488"/>
                <a:gridCol w="2276853"/>
                <a:gridCol w="2120429"/>
                <a:gridCol w="2120429"/>
              </a:tblGrid>
              <a:tr h="1439526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Начало года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Прибыло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Выбыло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Конец года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925101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890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878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5101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299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296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5101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539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532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5101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/>
              <a:t>Результаты образования</a:t>
            </a:r>
            <a:endParaRPr lang="ru-RU" sz="40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109944"/>
          <a:ext cx="8572560" cy="560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1428760"/>
                <a:gridCol w="1785950"/>
                <a:gridCol w="1643074"/>
                <a:gridCol w="1643074"/>
              </a:tblGrid>
              <a:tr h="146926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2"/>
                          </a:solidFill>
                        </a:rPr>
                        <a:t>Ступень образования</a:t>
                      </a:r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2"/>
                          </a:solidFill>
                        </a:rPr>
                        <a:t>Успеваемость</a:t>
                      </a:r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2"/>
                          </a:solidFill>
                        </a:rPr>
                        <a:t>Качество</a:t>
                      </a:r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2"/>
                          </a:solidFill>
                        </a:rPr>
                        <a:t>Стандарт</a:t>
                      </a:r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2"/>
                          </a:solidFill>
                        </a:rPr>
                        <a:t>Ниже стандарта</a:t>
                      </a:r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92123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Начальная школа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68,4%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31,6%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16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Основная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99,6%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42,5%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57,1%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0,4%(2)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119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Средняя</a:t>
                      </a: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98%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32%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2%(1)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1195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Общий результат</a:t>
                      </a:r>
                      <a:endParaRPr lang="ru-RU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99,7%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49%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50,7%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0,3%(</a:t>
                      </a:r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Начальная школа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788664"/>
          <a:ext cx="8229600" cy="5640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157442"/>
                <a:gridCol w="1957358"/>
                <a:gridCol w="2057400"/>
              </a:tblGrid>
              <a:tr h="85091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Параллель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Стандарт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826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классы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76чел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68,4%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31,6%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871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классы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(76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чел.)</a:t>
                      </a:r>
                    </a:p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69,7%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30,3%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871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классы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(73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чел.)</a:t>
                      </a:r>
                    </a:p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871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68,4%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31,6%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4063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/>
              <a:t>Основная школа</a:t>
            </a:r>
            <a:endParaRPr lang="ru-RU" sz="40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764704"/>
          <a:ext cx="8367736" cy="5678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934"/>
                <a:gridCol w="2091934"/>
                <a:gridCol w="2091934"/>
                <a:gridCol w="2091934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Параллель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Стандарт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61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классы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чел.)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99% (1)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51,9%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47,1%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61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классы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(103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чел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99% (1)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47,6%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51,4%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61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классы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122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чел.)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48,4%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51,6%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61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 классы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(94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чел.)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36,2%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63,8%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61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классы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(109 чел.)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27,5%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389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(532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чел.)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99,6%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42,5%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57,1%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/>
              <a:t>Средняя школа</a:t>
            </a:r>
            <a:endParaRPr lang="ru-RU" sz="40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229600" cy="4908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86004"/>
                <a:gridCol w="2028796"/>
                <a:gridCol w="2057400"/>
              </a:tblGrid>
              <a:tr h="245438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Параллель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Стандарт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5438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классы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(50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чел.)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98% (1)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32%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Результаты 4 четверти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807 учащихся (2 -10 классы)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Успевает – 747 чел. КУ – 92,6%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 успевают – 60 чел.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классы - 1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классы – 7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классы – 6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7 классы – 13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8 классы – 15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9 классы - 17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 классы - 1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Сравнительные данные</a:t>
            </a:r>
            <a:endParaRPr lang="ru-RU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975"/>
          <a:ext cx="8229600" cy="5112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2780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Учебный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Контингент учащихся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Закончили на «5»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 «4-5»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Качество </a:t>
                      </a:r>
                      <a:r>
                        <a:rPr lang="ru-RU" dirty="0" err="1" smtClean="0"/>
                        <a:t>обученности</a:t>
                      </a:r>
                      <a:endParaRPr lang="ru-RU" dirty="0"/>
                    </a:p>
                  </a:txBody>
                  <a:tcPr/>
                </a:tc>
              </a:tr>
              <a:tr h="12780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2008-2009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846  (772)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329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51,7%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780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2009-2010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903 (826)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355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51,9%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780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2010-2011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878 (807)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/>
              <a:t>Условия достижения результата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endParaRPr lang="ru-RU" sz="24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smtClean="0"/>
              <a:t>1) Выполнение всеобуча и сохранение контингента </a:t>
            </a:r>
            <a:r>
              <a:rPr lang="ru-RU" sz="2800" b="1" dirty="0" smtClean="0"/>
              <a:t>учащихся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2) Обеспечение достаточного уровня качества образования и успеваемости (показатель выше </a:t>
            </a:r>
            <a:r>
              <a:rPr lang="ru-RU" sz="2800" b="1" dirty="0" err="1" smtClean="0">
                <a:solidFill>
                  <a:schemeClr val="tx2"/>
                </a:solidFill>
              </a:rPr>
              <a:t>среднегородского</a:t>
            </a:r>
            <a:r>
              <a:rPr lang="ru-RU" sz="2800" b="1" dirty="0" smtClean="0">
                <a:solidFill>
                  <a:schemeClr val="tx2"/>
                </a:solidFill>
              </a:rPr>
              <a:t>)</a:t>
            </a:r>
            <a:endParaRPr lang="ru-RU" sz="24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  </a:t>
            </a:r>
            <a:r>
              <a:rPr lang="ru-RU" sz="2400" b="1" dirty="0" smtClean="0"/>
              <a:t>3) </a:t>
            </a:r>
            <a:r>
              <a:rPr lang="ru-RU" sz="2800" b="1" dirty="0" smtClean="0"/>
              <a:t>Допуск учащихся 9-х классов к государственной итоговой аттестации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4) Работа </a:t>
            </a:r>
            <a:r>
              <a:rPr lang="ru-RU" sz="2800" b="1" dirty="0" smtClean="0">
                <a:solidFill>
                  <a:srgbClr val="002060"/>
                </a:solidFill>
              </a:rPr>
              <a:t>с одарёнными </a:t>
            </a:r>
            <a:r>
              <a:rPr lang="ru-RU" sz="2800" b="1" dirty="0" smtClean="0">
                <a:solidFill>
                  <a:srgbClr val="002060"/>
                </a:solidFill>
              </a:rPr>
              <a:t>детьми</a:t>
            </a:r>
          </a:p>
          <a:p>
            <a:pPr marL="514350" indent="-514350">
              <a:buNone/>
            </a:pPr>
            <a:r>
              <a:rPr lang="ru-RU" sz="2800" b="1" dirty="0" smtClean="0"/>
              <a:t>5) Профессиональное развитие </a:t>
            </a:r>
            <a:r>
              <a:rPr lang="ru-RU" sz="2800" b="1" dirty="0" smtClean="0"/>
              <a:t>педагогов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arenR" startAt="4"/>
            </a:pPr>
            <a:endParaRPr lang="ru-RU" sz="2800" b="1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 startAt="4"/>
            </a:pP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623</TotalTime>
  <Words>482</Words>
  <Application>Microsoft Office PowerPoint</Application>
  <PresentationFormat>Экран (4:3)</PresentationFormat>
  <Paragraphs>166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Результат образования 2010-2011 учебный год</vt:lpstr>
      <vt:lpstr>Контингент учащихся</vt:lpstr>
      <vt:lpstr>Результаты образования</vt:lpstr>
      <vt:lpstr>Начальная школа</vt:lpstr>
      <vt:lpstr>Основная школа</vt:lpstr>
      <vt:lpstr>Средняя школа</vt:lpstr>
      <vt:lpstr>Результаты 4 четверти</vt:lpstr>
      <vt:lpstr>Сравнительные данные</vt:lpstr>
      <vt:lpstr>Условия достижения результата</vt:lpstr>
      <vt:lpstr>Выявленные проблемы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 обученности 2008-2009 учебный год</dc:title>
  <dc:creator>Учитель</dc:creator>
  <cp:lastModifiedBy>TV-ZAV</cp:lastModifiedBy>
  <cp:revision>71</cp:revision>
  <dcterms:created xsi:type="dcterms:W3CDTF">2009-06-02T16:22:58Z</dcterms:created>
  <dcterms:modified xsi:type="dcterms:W3CDTF">2011-05-16T07:34:42Z</dcterms:modified>
</cp:coreProperties>
</file>