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72" r:id="rId14"/>
    <p:sldId id="270" r:id="rId15"/>
    <p:sldId id="271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B2C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20759004082823018"/>
          <c:y val="6.0723277267677046E-2"/>
          <c:w val="0.79240995917177015"/>
          <c:h val="0.8100157263904236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В/С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10 А</c:v>
                </c:pt>
                <c:pt idx="1">
                  <c:v>10 Б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0.58299999999999996</c:v>
                </c:pt>
                <c:pt idx="1">
                  <c:v>0.56499999999999995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</c:v>
                </c:pt>
              </c:strCache>
            </c:strRef>
          </c:tx>
          <c:spPr>
            <a:gradFill rotWithShape="1">
              <a:gsLst>
                <a:gs pos="0">
                  <a:schemeClr val="dk1">
                    <a:tint val="98000"/>
                    <a:shade val="25000"/>
                    <a:satMod val="250000"/>
                  </a:schemeClr>
                </a:gs>
                <a:gs pos="68000">
                  <a:schemeClr val="dk1">
                    <a:tint val="86000"/>
                    <a:satMod val="115000"/>
                  </a:schemeClr>
                </a:gs>
                <a:gs pos="100000">
                  <a:schemeClr val="dk1">
                    <a:tint val="50000"/>
                    <a:satMod val="150000"/>
                  </a:scheme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chemeClr val="dk1">
                  <a:shade val="50000"/>
                  <a:satMod val="103000"/>
                </a:schemeClr>
              </a:solidFill>
              <a:prstDash val="solid"/>
            </a:ln>
            <a:effectLst>
              <a:outerShdw blurRad="57150" dist="38100" dir="5400000" algn="ctr" rotWithShape="0">
                <a:schemeClr val="dk1">
                  <a:shade val="9000"/>
                  <a:satMod val="105000"/>
                  <a:alpha val="48000"/>
                </a:schemeClr>
              </a:outerShdw>
            </a:effectLst>
          </c:spPr>
          <c:cat>
            <c:strRef>
              <c:f>Лист1!$A$2:$A$5</c:f>
              <c:strCache>
                <c:ptCount val="2"/>
                <c:pt idx="0">
                  <c:v>10 А</c:v>
                </c:pt>
                <c:pt idx="1">
                  <c:v>10 Б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0.41699999999999998</c:v>
                </c:pt>
                <c:pt idx="1">
                  <c:v>0.435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10 А</c:v>
                </c:pt>
                <c:pt idx="1">
                  <c:v>10 Б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shape val="box"/>
        <c:axId val="69606400"/>
        <c:axId val="69620480"/>
        <c:axId val="0"/>
      </c:bar3DChart>
      <c:catAx>
        <c:axId val="69606400"/>
        <c:scaling>
          <c:orientation val="minMax"/>
        </c:scaling>
        <c:axPos val="b"/>
        <c:tickLblPos val="nextTo"/>
        <c:crossAx val="69620480"/>
        <c:crosses val="autoZero"/>
        <c:auto val="1"/>
        <c:lblAlgn val="ctr"/>
        <c:lblOffset val="100"/>
      </c:catAx>
      <c:valAx>
        <c:axId val="69620480"/>
        <c:scaling>
          <c:orientation val="minMax"/>
        </c:scaling>
        <c:axPos val="l"/>
        <c:majorGridlines/>
        <c:numFmt formatCode="0%" sourceLinked="1"/>
        <c:tickLblPos val="nextTo"/>
        <c:crossAx val="69606400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83001154369592689"/>
          <c:y val="0.38822336440869298"/>
          <c:w val="8.7658209390493236E-2"/>
          <c:h val="0.15916933611371287"/>
        </c:manualLayout>
      </c:layout>
      <c:spPr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</c:chart>
  <c:txPr>
    <a:bodyPr/>
    <a:lstStyle/>
    <a:p>
      <a:pPr>
        <a:defRPr sz="1800" b="1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929618" cy="164307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Малый педсовет: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i="1" dirty="0" smtClean="0">
                <a:solidFill>
                  <a:srgbClr val="FF0000"/>
                </a:solidFill>
              </a:rPr>
              <a:t>Преемственность в обучении учащихся 10-х классов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285992"/>
            <a:ext cx="7858180" cy="421484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Цель: 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выявление уровня подготовленности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учащихся к обучению на новой ступени</a:t>
            </a:r>
          </a:p>
          <a:p>
            <a:pPr algn="ctr"/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определение уровня их социальной зрелости</a:t>
            </a:r>
          </a:p>
          <a:p>
            <a:pPr algn="ctr"/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выделение проблем и трудностей  УВП десятиклассников   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1438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Организация УВП</a:t>
            </a:r>
            <a:endParaRPr lang="ru-RU" sz="44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8401080" cy="5143536"/>
          </a:xfrm>
        </p:spPr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Посещение уроков:</a:t>
            </a:r>
          </a:p>
          <a:p>
            <a:r>
              <a:rPr lang="ru-RU" b="1" dirty="0" smtClean="0"/>
              <a:t>Выстраивание учебного диалога с учащимися</a:t>
            </a:r>
          </a:p>
          <a:p>
            <a:r>
              <a:rPr lang="ru-RU" b="1" dirty="0" smtClean="0"/>
              <a:t>Использование развивающих и тестовых технологий</a:t>
            </a:r>
          </a:p>
          <a:p>
            <a:r>
              <a:rPr lang="ru-RU" b="1" dirty="0" smtClean="0"/>
              <a:t>Соблюдение принципа преемственности в обучении</a:t>
            </a:r>
          </a:p>
          <a:p>
            <a:r>
              <a:rPr lang="ru-RU" b="1" dirty="0" smtClean="0"/>
              <a:t>Развитие </a:t>
            </a:r>
            <a:r>
              <a:rPr lang="ru-RU" b="1" dirty="0" err="1" smtClean="0"/>
              <a:t>общеучебных</a:t>
            </a:r>
            <a:r>
              <a:rPr lang="ru-RU" b="1" dirty="0" smtClean="0"/>
              <a:t> и практических навыков и компетенций</a:t>
            </a:r>
          </a:p>
          <a:p>
            <a:r>
              <a:rPr lang="ru-RU" b="1" dirty="0" smtClean="0"/>
              <a:t>Формирование речевой компетентности учащихся</a:t>
            </a:r>
          </a:p>
          <a:p>
            <a:r>
              <a:rPr lang="ru-RU" b="1" dirty="0" smtClean="0"/>
              <a:t>Обеспечение психологического комфорта урока</a:t>
            </a:r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64294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Организация  УВП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>
            <a:normAutofit fontScale="92500"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Посещение уроков: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Недостаточное  разнообразие форм и приёмов учебной деятельности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Отсутствие дифференцированного подхода в обучении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Недостаточное использование интерактивных  и компьютерных способов изучения предметного материала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Недостаточный объём самостоятельной работы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Отсутствие рефлексивного этапа в уроке и самооценки деятельности учащихся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 проверки классных журналов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429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/>
              <a:t>  - </a:t>
            </a:r>
            <a:r>
              <a:rPr lang="ru-RU" sz="2400" b="1" dirty="0" smtClean="0">
                <a:solidFill>
                  <a:srgbClr val="002060"/>
                </a:solidFill>
              </a:rPr>
              <a:t>Осуществляется </a:t>
            </a:r>
            <a:r>
              <a:rPr lang="ru-RU" sz="2400" b="1" dirty="0" smtClean="0">
                <a:solidFill>
                  <a:srgbClr val="002060"/>
                </a:solidFill>
              </a:rPr>
              <a:t>в системе: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   </a:t>
            </a:r>
            <a:r>
              <a:rPr lang="ru-RU" sz="2400" b="1" dirty="0" smtClean="0">
                <a:solidFill>
                  <a:srgbClr val="FF0000"/>
                </a:solidFill>
              </a:rPr>
              <a:t>1. Письменный контроль знаний </a:t>
            </a:r>
          </a:p>
          <a:p>
            <a:pPr>
              <a:buNone/>
            </a:pPr>
            <a:r>
              <a:rPr lang="ru-RU" sz="2400" b="1" dirty="0" smtClean="0"/>
              <a:t>    по русскому языку         </a:t>
            </a:r>
            <a:r>
              <a:rPr lang="ru-RU" sz="2400" b="1" dirty="0" smtClean="0"/>
              <a:t>литературе  информатике</a:t>
            </a:r>
            <a:endParaRPr lang="ru-RU" sz="2400" b="1" dirty="0" smtClean="0"/>
          </a:p>
          <a:p>
            <a:pPr>
              <a:buNone/>
            </a:pPr>
            <a:r>
              <a:rPr lang="ru-RU" sz="2400" b="1" dirty="0" smtClean="0"/>
              <a:t>    </a:t>
            </a:r>
            <a:r>
              <a:rPr lang="ru-RU" sz="2400" b="1" dirty="0" smtClean="0"/>
              <a:t>алгебре                               химии</a:t>
            </a:r>
            <a:endParaRPr lang="ru-RU" sz="2400" b="1" dirty="0" smtClean="0"/>
          </a:p>
          <a:p>
            <a:pPr>
              <a:buNone/>
            </a:pPr>
            <a:r>
              <a:rPr lang="ru-RU" sz="2400" b="1" dirty="0" smtClean="0"/>
              <a:t>    физике                               географии</a:t>
            </a:r>
          </a:p>
          <a:p>
            <a:pPr>
              <a:buNone/>
            </a:pPr>
            <a:r>
              <a:rPr lang="ru-RU" sz="2400" b="1" dirty="0" smtClean="0"/>
              <a:t>   </a:t>
            </a:r>
            <a:r>
              <a:rPr lang="ru-RU" sz="2400" b="1" dirty="0" smtClean="0"/>
              <a:t>   </a:t>
            </a:r>
            <a:r>
              <a:rPr lang="ru-RU" sz="2400" b="1" dirty="0" smtClean="0">
                <a:solidFill>
                  <a:srgbClr val="FF0000"/>
                </a:solidFill>
              </a:rPr>
              <a:t>2.Устный контроль знаний</a:t>
            </a:r>
            <a:r>
              <a:rPr lang="ru-RU" sz="2400" b="1" dirty="0" smtClean="0"/>
              <a:t>  </a:t>
            </a:r>
          </a:p>
          <a:p>
            <a:pPr>
              <a:buNone/>
            </a:pPr>
            <a:r>
              <a:rPr lang="ru-RU" sz="2400" b="1" dirty="0" smtClean="0"/>
              <a:t>     по иностранному языку</a:t>
            </a:r>
          </a:p>
          <a:p>
            <a:pPr>
              <a:buNone/>
            </a:pPr>
            <a:r>
              <a:rPr lang="ru-RU" sz="2400" b="1" dirty="0" smtClean="0"/>
              <a:t>   </a:t>
            </a:r>
            <a:r>
              <a:rPr lang="ru-RU" sz="2400" b="1" dirty="0" smtClean="0">
                <a:solidFill>
                  <a:srgbClr val="FF0000"/>
                </a:solidFill>
              </a:rPr>
              <a:t>3. Опрос учащихся</a:t>
            </a:r>
          </a:p>
          <a:p>
            <a:pPr>
              <a:buNone/>
            </a:pPr>
            <a:r>
              <a:rPr lang="ru-RU" sz="2400" b="1" dirty="0" smtClean="0"/>
              <a:t>      по химии, биологии, МХК, </a:t>
            </a:r>
            <a:r>
              <a:rPr lang="ru-RU" sz="2400" b="1" dirty="0" smtClean="0"/>
              <a:t>технологии</a:t>
            </a:r>
          </a:p>
          <a:p>
            <a:pPr>
              <a:buNone/>
            </a:pPr>
            <a:r>
              <a:rPr lang="ru-RU" sz="2400" b="1" dirty="0" smtClean="0"/>
              <a:t> </a:t>
            </a:r>
            <a:r>
              <a:rPr lang="ru-RU" sz="2400" b="1" dirty="0" smtClean="0"/>
              <a:t>- </a:t>
            </a:r>
            <a:r>
              <a:rPr lang="ru-RU" sz="2400" b="1" dirty="0" smtClean="0">
                <a:solidFill>
                  <a:srgbClr val="002060"/>
                </a:solidFill>
              </a:rPr>
              <a:t>Недостаточное оценивание учащихся: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</a:rPr>
              <a:t>    </a:t>
            </a:r>
            <a:r>
              <a:rPr lang="ru-RU" sz="2400" b="1" dirty="0" smtClean="0"/>
              <a:t>по истории, обществознанию, ОБЖ, физической культуре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r>
              <a:rPr lang="ru-RU" sz="2400" b="1" dirty="0" smtClean="0"/>
              <a:t>    </a:t>
            </a:r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r>
              <a:rPr lang="ru-RU" sz="2400" b="1" dirty="0" smtClean="0"/>
              <a:t>   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Результаты анкетирования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00121"/>
          <a:ext cx="8229600" cy="563608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3200"/>
                <a:gridCol w="2743200"/>
                <a:gridCol w="2743200"/>
              </a:tblGrid>
              <a:tr h="68758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Определение понятий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10А  (19)</a:t>
                      </a:r>
                      <a:endParaRPr lang="ru-RU" sz="28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10Б  (21)</a:t>
                      </a:r>
                      <a:endParaRPr lang="ru-RU" sz="28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758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C00000"/>
                          </a:solidFill>
                        </a:rPr>
                        <a:t>Гражданственность</a:t>
                      </a:r>
                      <a:endParaRPr lang="ru-RU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 (16%)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(67%)</a:t>
                      </a:r>
                      <a:endParaRPr lang="ru-RU" sz="2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758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Самоопределение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 (63%)</a:t>
                      </a:r>
                      <a:endParaRPr lang="ru-RU" sz="2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 (89%)</a:t>
                      </a:r>
                      <a:endParaRPr lang="ru-RU" sz="2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758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Патриотизм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 (84%)</a:t>
                      </a:r>
                      <a:endParaRPr lang="ru-RU" sz="2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 (100%)</a:t>
                      </a:r>
                      <a:endParaRPr lang="ru-RU" sz="2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758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C00000"/>
                          </a:solidFill>
                        </a:rPr>
                        <a:t>Социализация</a:t>
                      </a:r>
                      <a:endParaRPr lang="ru-RU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 (16%)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 (90%)</a:t>
                      </a:r>
                      <a:endParaRPr lang="ru-RU" sz="2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758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C00000"/>
                          </a:solidFill>
                        </a:rPr>
                        <a:t>Компетентность</a:t>
                      </a:r>
                      <a:endParaRPr lang="ru-RU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 (26%)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(67%)</a:t>
                      </a:r>
                      <a:endParaRPr lang="ru-RU" sz="2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758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Успешность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(68%)</a:t>
                      </a:r>
                      <a:endParaRPr lang="ru-RU" sz="2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 (89%)</a:t>
                      </a:r>
                      <a:endParaRPr lang="ru-RU" sz="2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758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C00000"/>
                          </a:solidFill>
                        </a:rPr>
                        <a:t>Профессионализм</a:t>
                      </a:r>
                      <a:endParaRPr lang="ru-RU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(47%)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 (90%)</a:t>
                      </a:r>
                      <a:endParaRPr lang="ru-RU" sz="2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00010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/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sz="4000" b="1" dirty="0" smtClean="0">
                <a:solidFill>
                  <a:srgbClr val="C00000"/>
                </a:solidFill>
              </a:rPr>
              <a:t/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sz="4000" b="1" dirty="0" smtClean="0">
                <a:solidFill>
                  <a:srgbClr val="C00000"/>
                </a:solidFill>
              </a:rPr>
              <a:t/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sz="4000" b="1" dirty="0" smtClean="0">
                <a:solidFill>
                  <a:srgbClr val="C00000"/>
                </a:solidFill>
              </a:rPr>
              <a:t>Обозначенные проблемы и пути их решения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357850"/>
          </a:xfrm>
        </p:spPr>
        <p:txBody>
          <a:bodyPr/>
          <a:lstStyle/>
          <a:p>
            <a:r>
              <a:rPr lang="ru-RU" b="1" dirty="0" smtClean="0"/>
              <a:t>Формирование мотивационных потребностей учащихся</a:t>
            </a:r>
          </a:p>
          <a:p>
            <a:r>
              <a:rPr lang="ru-RU" b="1" dirty="0" smtClean="0"/>
              <a:t>Использование эффективных технологий, отвечающих требованиям современного этапа образования и особенностям старшего школьника</a:t>
            </a:r>
          </a:p>
          <a:p>
            <a:r>
              <a:rPr lang="ru-RU" b="1" dirty="0" smtClean="0"/>
              <a:t>Соблюдение </a:t>
            </a:r>
            <a:r>
              <a:rPr lang="ru-RU" b="1" dirty="0" err="1" smtClean="0"/>
              <a:t>межпредметных</a:t>
            </a:r>
            <a:r>
              <a:rPr lang="ru-RU" b="1" dirty="0" smtClean="0"/>
              <a:t> и </a:t>
            </a:r>
            <a:r>
              <a:rPr lang="ru-RU" b="1" dirty="0" err="1" smtClean="0"/>
              <a:t>надпредметных</a:t>
            </a:r>
            <a:r>
              <a:rPr lang="ru-RU" b="1" dirty="0" smtClean="0"/>
              <a:t> способов взаимодействия учителя и ученика</a:t>
            </a:r>
          </a:p>
          <a:p>
            <a:r>
              <a:rPr lang="ru-RU" b="1" dirty="0" smtClean="0"/>
              <a:t>Воспитание гражданской позиции и социальной зрелости учащихся</a:t>
            </a:r>
          </a:p>
          <a:p>
            <a:r>
              <a:rPr lang="ru-RU" b="1" dirty="0" smtClean="0"/>
              <a:t>Вовлечение в УВП десятиклассников всех субъектов образования</a:t>
            </a:r>
          </a:p>
          <a:p>
            <a:pPr>
              <a:buNone/>
            </a:pPr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8572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Рекомендации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92922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1) Формирование классных коллективов и органов ученического самоуправления</a:t>
            </a:r>
          </a:p>
          <a:p>
            <a:r>
              <a:rPr lang="ru-RU" dirty="0" smtClean="0"/>
              <a:t>2) Выявление уровня </a:t>
            </a:r>
            <a:r>
              <a:rPr lang="ru-RU" dirty="0" err="1" smtClean="0"/>
              <a:t>обученности</a:t>
            </a:r>
            <a:r>
              <a:rPr lang="ru-RU" dirty="0" smtClean="0"/>
              <a:t> учащихся 10-х классов через привлечение к экзаменационной и зачётной форме проверки знаний, умений и компетенций (зимняя и летняя сессии)</a:t>
            </a:r>
          </a:p>
          <a:p>
            <a:r>
              <a:rPr lang="ru-RU" dirty="0" smtClean="0"/>
              <a:t>3) Развитие социальных и профессионально – направленных качеств</a:t>
            </a:r>
          </a:p>
          <a:p>
            <a:r>
              <a:rPr lang="ru-RU" dirty="0" smtClean="0"/>
              <a:t>4) Вовлечение десятиклассников в проектную и общественно значимую деятельность</a:t>
            </a:r>
          </a:p>
          <a:p>
            <a:r>
              <a:rPr lang="ru-RU" dirty="0" smtClean="0"/>
              <a:t>5) Работа над имиджем старшеклассника и </a:t>
            </a:r>
            <a:r>
              <a:rPr lang="ru-RU" smtClean="0"/>
              <a:t>правилами поведения</a:t>
            </a:r>
            <a:endParaRPr lang="ru-RU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Желаем успехов!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1191269027_c4112.jpg"/>
          <p:cNvPicPr>
            <a:picLocks noGrp="1"/>
          </p:cNvPicPr>
          <p:nvPr>
            <p:ph idx="1"/>
          </p:nvPr>
        </p:nvPicPr>
        <p:blipFill>
          <a:blip r:embed="rId2" cstate="print">
            <a:grayscl/>
            <a:lum bright="14000" contrast="18000"/>
          </a:blip>
          <a:stretch>
            <a:fillRect/>
          </a:stretch>
        </p:blipFill>
        <p:spPr>
          <a:xfrm>
            <a:off x="467544" y="1628800"/>
            <a:ext cx="2808312" cy="374441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563888" y="4725144"/>
            <a:ext cx="48965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Посредственный учитель излагает. Хороший учитель объясняет. Выдающийся учитель показывает. Великий учитель вдохновляет. </a:t>
            </a:r>
          </a:p>
          <a:p>
            <a:pPr algn="r"/>
            <a:r>
              <a:rPr lang="ru-RU" dirty="0" smtClean="0"/>
              <a:t>У. Уорд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51920" y="3284984"/>
            <a:ext cx="4536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Учитель, образ его мыслей — вот что самое главное во всяком обучении и воспитании. </a:t>
            </a:r>
          </a:p>
          <a:p>
            <a:pPr algn="r"/>
            <a:r>
              <a:rPr lang="ru-RU" dirty="0" smtClean="0"/>
              <a:t>А. </a:t>
            </a:r>
            <a:r>
              <a:rPr lang="ru-RU" dirty="0" err="1" smtClean="0"/>
              <a:t>Дистервег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63888" y="1556792"/>
            <a:ext cx="50405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Цель обучения ребенка состоит в том, чтобы сделать его способным развиваться дальше без помощи учителя.</a:t>
            </a:r>
          </a:p>
          <a:p>
            <a:endParaRPr lang="ru-RU" dirty="0" smtClean="0"/>
          </a:p>
          <a:p>
            <a:pPr algn="r"/>
            <a:r>
              <a:rPr lang="ru-RU" dirty="0" err="1" smtClean="0"/>
              <a:t>Хаббард</a:t>
            </a:r>
            <a:r>
              <a:rPr lang="ru-RU" dirty="0" smtClean="0"/>
              <a:t> </a:t>
            </a:r>
            <a:r>
              <a:rPr lang="ru-RU" dirty="0" smtClean="0"/>
              <a:t>Э.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3880" cy="785818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Вопросы для обсуждения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571612"/>
            <a:ext cx="8183880" cy="4113094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ru-RU" sz="2400" b="1" dirty="0" smtClean="0"/>
              <a:t>1. Педагогические условия адаптации учащихся 10-х классов</a:t>
            </a:r>
          </a:p>
          <a:p>
            <a:pPr lvl="2">
              <a:buNone/>
            </a:pPr>
            <a:r>
              <a:rPr lang="ru-RU" sz="2400" b="1" dirty="0" smtClean="0"/>
              <a:t>2. Социально-педагогические характеристики классов</a:t>
            </a:r>
          </a:p>
          <a:p>
            <a:pPr lvl="2">
              <a:buNone/>
            </a:pPr>
            <a:r>
              <a:rPr lang="ru-RU" sz="2400" b="1" dirty="0" smtClean="0"/>
              <a:t> 3. </a:t>
            </a:r>
            <a:r>
              <a:rPr lang="ru-RU" sz="2300" b="1" dirty="0" err="1" smtClean="0"/>
              <a:t>Сформированность</a:t>
            </a:r>
            <a:r>
              <a:rPr lang="ru-RU" sz="2300" b="1" dirty="0" smtClean="0"/>
              <a:t>  </a:t>
            </a:r>
            <a:r>
              <a:rPr lang="ru-RU" sz="2300" b="1" dirty="0" err="1" smtClean="0"/>
              <a:t>общеучебных</a:t>
            </a:r>
            <a:r>
              <a:rPr lang="ru-RU" sz="2300" b="1" dirty="0" smtClean="0"/>
              <a:t>  ЗУН учащихся</a:t>
            </a:r>
          </a:p>
          <a:p>
            <a:pPr lvl="2">
              <a:buNone/>
            </a:pPr>
            <a:r>
              <a:rPr lang="ru-RU" sz="2300" b="1" dirty="0" smtClean="0"/>
              <a:t> 4. Организация УВП в 10-х классах</a:t>
            </a:r>
          </a:p>
          <a:p>
            <a:pPr lvl="2">
              <a:buNone/>
            </a:pPr>
            <a:r>
              <a:rPr lang="ru-RU" sz="2300" b="1" dirty="0" smtClean="0"/>
              <a:t> 5. Уровень социальной зрелости  и  мотивационных потребностей</a:t>
            </a:r>
          </a:p>
          <a:p>
            <a:pPr lvl="2">
              <a:buNone/>
            </a:pPr>
            <a:r>
              <a:rPr lang="ru-RU" sz="2300" b="1" dirty="0" smtClean="0"/>
              <a:t>6. Выводы и рекомендации</a:t>
            </a:r>
          </a:p>
          <a:p>
            <a:pPr marL="1124712" lvl="2" indent="-457200">
              <a:buAutoNum type="arabicPeriod" startAt="3"/>
            </a:pPr>
            <a:endParaRPr lang="ru-RU" sz="24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78581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2011-2012 учебный год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35785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+mj-lt"/>
              </a:rPr>
              <a:t>Количество классов – </a:t>
            </a:r>
            <a:r>
              <a:rPr lang="ru-RU" b="1" dirty="0" smtClean="0">
                <a:solidFill>
                  <a:srgbClr val="FF0000"/>
                </a:solidFill>
                <a:latin typeface="+mj-lt"/>
              </a:rPr>
              <a:t>2</a:t>
            </a:r>
            <a:r>
              <a:rPr lang="ru-RU" b="1" dirty="0" smtClean="0">
                <a:latin typeface="+mj-lt"/>
              </a:rPr>
              <a:t>   Кол – во уч-ся -  </a:t>
            </a:r>
            <a:r>
              <a:rPr lang="ru-RU" b="1" dirty="0" smtClean="0">
                <a:solidFill>
                  <a:srgbClr val="FF0000"/>
                </a:solidFill>
                <a:latin typeface="+mj-lt"/>
              </a:rPr>
              <a:t>47 чел.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+mj-lt"/>
              </a:rPr>
              <a:t>Контингент:    </a:t>
            </a:r>
            <a:r>
              <a:rPr lang="ru-RU" b="1" dirty="0" smtClean="0">
                <a:latin typeface="+mj-lt"/>
              </a:rPr>
              <a:t>43 чел. </a:t>
            </a:r>
            <a:r>
              <a:rPr lang="ru-RU" b="1" dirty="0" smtClean="0">
                <a:solidFill>
                  <a:srgbClr val="FF0000"/>
                </a:solidFill>
                <a:latin typeface="+mj-lt"/>
              </a:rPr>
              <a:t>(9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</a:rPr>
              <a:t>кл</a:t>
            </a:r>
            <a:r>
              <a:rPr lang="ru-RU" b="1" dirty="0" smtClean="0">
                <a:solidFill>
                  <a:srgbClr val="FF0000"/>
                </a:solidFill>
                <a:latin typeface="+mj-lt"/>
              </a:rPr>
              <a:t>.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</a:rPr>
              <a:t>шк</a:t>
            </a:r>
            <a:r>
              <a:rPr lang="ru-RU" b="1" dirty="0" smtClean="0">
                <a:solidFill>
                  <a:srgbClr val="FF0000"/>
                </a:solidFill>
                <a:latin typeface="+mj-lt"/>
              </a:rPr>
              <a:t>. №4),  </a:t>
            </a:r>
            <a:r>
              <a:rPr lang="ru-RU" b="1" dirty="0" smtClean="0">
                <a:latin typeface="+mj-lt"/>
              </a:rPr>
              <a:t>4 чел</a:t>
            </a:r>
            <a:r>
              <a:rPr lang="ru-RU" b="1" dirty="0" smtClean="0">
                <a:solidFill>
                  <a:srgbClr val="FF0000"/>
                </a:solidFill>
                <a:latin typeface="+mj-lt"/>
              </a:rPr>
              <a:t>. прибыло</a:t>
            </a:r>
          </a:p>
          <a:p>
            <a:r>
              <a:rPr lang="ru-RU" b="1" dirty="0" smtClean="0">
                <a:latin typeface="+mj-lt"/>
              </a:rPr>
              <a:t>10 А </a:t>
            </a:r>
            <a:r>
              <a:rPr lang="ru-RU" b="1" dirty="0" smtClean="0">
                <a:solidFill>
                  <a:srgbClr val="FF0000"/>
                </a:solidFill>
                <a:latin typeface="+mj-lt"/>
              </a:rPr>
              <a:t>– информационно-технологический - </a:t>
            </a:r>
            <a:r>
              <a:rPr lang="ru-RU" b="1" dirty="0" smtClean="0">
                <a:latin typeface="+mj-lt"/>
              </a:rPr>
              <a:t>24 чел.</a:t>
            </a:r>
          </a:p>
          <a:p>
            <a:r>
              <a:rPr lang="ru-RU" b="1" dirty="0" smtClean="0">
                <a:latin typeface="+mj-lt"/>
              </a:rPr>
              <a:t>10 Б</a:t>
            </a:r>
            <a:r>
              <a:rPr lang="ru-RU" b="1" dirty="0" smtClean="0">
                <a:solidFill>
                  <a:srgbClr val="FF0000"/>
                </a:solidFill>
                <a:latin typeface="+mj-lt"/>
              </a:rPr>
              <a:t> – универсальный – </a:t>
            </a:r>
            <a:r>
              <a:rPr lang="ru-RU" b="1" dirty="0" smtClean="0">
                <a:latin typeface="+mj-lt"/>
              </a:rPr>
              <a:t>23 чел.</a:t>
            </a:r>
          </a:p>
          <a:p>
            <a:pPr>
              <a:buNone/>
            </a:pPr>
            <a:endParaRPr lang="ru-RU" b="1" dirty="0" smtClean="0">
              <a:latin typeface="+mj-lt"/>
            </a:endParaRPr>
          </a:p>
          <a:p>
            <a:r>
              <a:rPr lang="ru-RU" b="1" dirty="0" smtClean="0">
                <a:latin typeface="+mj-lt"/>
              </a:rPr>
              <a:t>Мальчики – </a:t>
            </a:r>
            <a:r>
              <a:rPr lang="ru-RU" b="1" dirty="0" smtClean="0">
                <a:solidFill>
                  <a:srgbClr val="C00000"/>
                </a:solidFill>
                <a:latin typeface="+mj-lt"/>
              </a:rPr>
              <a:t>14 чел.      </a:t>
            </a:r>
            <a:r>
              <a:rPr lang="ru-RU" b="1" dirty="0" smtClean="0">
                <a:latin typeface="+mj-lt"/>
              </a:rPr>
              <a:t>Девочки – </a:t>
            </a:r>
            <a:r>
              <a:rPr lang="ru-RU" b="1" dirty="0" smtClean="0">
                <a:solidFill>
                  <a:srgbClr val="C00000"/>
                </a:solidFill>
                <a:latin typeface="+mj-lt"/>
              </a:rPr>
              <a:t>33 чел.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+mj-lt"/>
              </a:rPr>
              <a:t>Английский язык – </a:t>
            </a:r>
            <a:r>
              <a:rPr lang="ru-RU" b="1" dirty="0" smtClean="0">
                <a:latin typeface="+mj-lt"/>
              </a:rPr>
              <a:t>29 чел.    </a:t>
            </a:r>
            <a:r>
              <a:rPr lang="ru-RU" b="1" dirty="0" smtClean="0">
                <a:solidFill>
                  <a:srgbClr val="C00000"/>
                </a:solidFill>
                <a:latin typeface="+mj-lt"/>
              </a:rPr>
              <a:t>Немецкий </a:t>
            </a:r>
            <a:r>
              <a:rPr lang="ru-RU" b="1" dirty="0" smtClean="0">
                <a:latin typeface="+mj-lt"/>
              </a:rPr>
              <a:t>– 18 чел.</a:t>
            </a:r>
          </a:p>
          <a:p>
            <a:r>
              <a:rPr lang="ru-RU" b="1" dirty="0" smtClean="0">
                <a:latin typeface="+mj-lt"/>
              </a:rPr>
              <a:t>Воспитываются</a:t>
            </a:r>
            <a:r>
              <a:rPr lang="ru-RU" b="1" dirty="0" smtClean="0">
                <a:solidFill>
                  <a:srgbClr val="C00000"/>
                </a:solidFill>
                <a:latin typeface="+mj-lt"/>
              </a:rPr>
              <a:t> в полных семьях </a:t>
            </a:r>
            <a:r>
              <a:rPr lang="ru-RU" b="1" dirty="0" smtClean="0">
                <a:latin typeface="+mj-lt"/>
              </a:rPr>
              <a:t>-</a:t>
            </a:r>
            <a:r>
              <a:rPr lang="ru-RU" b="1" dirty="0" smtClean="0">
                <a:solidFill>
                  <a:srgbClr val="C00000"/>
                </a:solidFill>
                <a:latin typeface="+mj-lt"/>
              </a:rPr>
              <a:t> 40</a:t>
            </a:r>
            <a:r>
              <a:rPr lang="ru-RU" b="1" dirty="0" smtClean="0">
                <a:latin typeface="+mj-lt"/>
              </a:rPr>
              <a:t> чел.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  <a:latin typeface="+mj-lt"/>
              </a:rPr>
              <a:t>                                в неполных </a:t>
            </a:r>
            <a:r>
              <a:rPr lang="ru-RU" b="1" dirty="0" smtClean="0">
                <a:latin typeface="+mj-lt"/>
              </a:rPr>
              <a:t>– 7 чел.</a:t>
            </a:r>
          </a:p>
          <a:p>
            <a:pPr>
              <a:buNone/>
            </a:pPr>
            <a:r>
              <a:rPr lang="ru-RU" b="1" dirty="0" smtClean="0">
                <a:latin typeface="+mj-lt"/>
              </a:rPr>
              <a:t>    </a:t>
            </a:r>
            <a:r>
              <a:rPr lang="ru-RU" b="1" dirty="0" smtClean="0">
                <a:solidFill>
                  <a:srgbClr val="FF0000"/>
                </a:solidFill>
                <a:latin typeface="+mj-lt"/>
              </a:rPr>
              <a:t>Возрастной состав</a:t>
            </a:r>
            <a:r>
              <a:rPr lang="ru-RU" b="1" dirty="0" smtClean="0">
                <a:latin typeface="+mj-lt"/>
              </a:rPr>
              <a:t>:  15 лет – </a:t>
            </a:r>
            <a:r>
              <a:rPr lang="ru-RU" b="1" dirty="0" smtClean="0">
                <a:solidFill>
                  <a:srgbClr val="FF0000"/>
                </a:solidFill>
                <a:latin typeface="+mj-lt"/>
              </a:rPr>
              <a:t>13 чел.    </a:t>
            </a:r>
            <a:r>
              <a:rPr lang="ru-RU" b="1" dirty="0" smtClean="0">
                <a:latin typeface="+mj-lt"/>
              </a:rPr>
              <a:t>16 лет – </a:t>
            </a:r>
            <a:r>
              <a:rPr lang="ru-RU" b="1" dirty="0" smtClean="0">
                <a:solidFill>
                  <a:srgbClr val="FF0000"/>
                </a:solidFill>
                <a:latin typeface="+mj-lt"/>
              </a:rPr>
              <a:t>30 чел.</a:t>
            </a:r>
          </a:p>
          <a:p>
            <a:pPr algn="ctr">
              <a:buNone/>
            </a:pPr>
            <a:r>
              <a:rPr lang="ru-RU" b="1" dirty="0" smtClean="0">
                <a:latin typeface="+mj-lt"/>
              </a:rPr>
              <a:t>17 лет - </a:t>
            </a:r>
            <a:r>
              <a:rPr lang="ru-RU" b="1" dirty="0" smtClean="0">
                <a:solidFill>
                  <a:srgbClr val="FF0000"/>
                </a:solidFill>
                <a:latin typeface="+mj-lt"/>
              </a:rPr>
              <a:t>4 чел.</a:t>
            </a:r>
            <a:endParaRPr lang="ru-RU" b="1" dirty="0" smtClean="0">
              <a:latin typeface="+mj-lt"/>
            </a:endParaRPr>
          </a:p>
          <a:p>
            <a:endParaRPr lang="ru-RU" b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64294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Уровень </a:t>
            </a:r>
            <a:r>
              <a:rPr lang="ru-RU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обученности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5500726"/>
          </a:xfrm>
        </p:spPr>
        <p:txBody>
          <a:bodyPr>
            <a:normAutofit lnSpcReduction="10000"/>
          </a:bodyPr>
          <a:lstStyle/>
          <a:p>
            <a:r>
              <a:rPr lang="ru-RU" sz="2800" b="1" i="1" dirty="0" smtClean="0">
                <a:solidFill>
                  <a:schemeClr val="bg1">
                    <a:lumMod val="10000"/>
                  </a:schemeClr>
                </a:solidFill>
              </a:rPr>
              <a:t>По итогам окончания основной школы</a:t>
            </a:r>
            <a:r>
              <a:rPr lang="ru-RU" sz="2800" b="1" i="1" dirty="0" smtClean="0"/>
              <a:t>:</a:t>
            </a:r>
          </a:p>
          <a:p>
            <a:pPr>
              <a:buNone/>
            </a:pPr>
            <a:endParaRPr lang="ru-RU" b="1" i="1" dirty="0" smtClean="0"/>
          </a:p>
          <a:p>
            <a:r>
              <a:rPr lang="ru-RU" b="1" i="1" dirty="0" smtClean="0"/>
              <a:t>Выше стандарта – 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27 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чел.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К –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57,4%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на «5» -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чел.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Мелкозёров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Артём, Шестакова Аня, Семёнова Аня, Харлова Аня).) 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На «4» и «5» 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23 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чел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    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Стандарт –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 чел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     С –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42,6%%   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10А –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чел.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Выше стандарта –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14 чел.  К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58,3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%   </a:t>
            </a:r>
            <a:endParaRPr lang="ru-RU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Стандарт  -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чел.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- 41,7%</a:t>
            </a:r>
            <a:endParaRPr lang="ru-RU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10Б –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23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чел. 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В/с –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чел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 –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56,5% 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Стандарт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 чел.-  43,5%</a:t>
            </a:r>
            <a:endParaRPr lang="ru-RU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78581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Сравнительные показатели</a:t>
            </a:r>
            <a:endParaRPr lang="ru-RU" b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71472" y="1571612"/>
          <a:ext cx="8229600" cy="4429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Организационно -содержательные</a:t>
            </a:r>
            <a:b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условия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Учебный план :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А –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предметов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Б –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предметов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Недельная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нагрузка: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А - 37  часов             10 Б -  37 часа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Элективы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факультативы: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Экономика, Культура русской речи, Стратегия жизни, Физика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10Б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Экономика, Культура русской речи, Стратегия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жизни, Химия, Биология, Математика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Педагогические условия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467236"/>
          </a:xfrm>
        </p:spPr>
        <p:txBody>
          <a:bodyPr>
            <a:normAutofit lnSpcReduction="10000"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Учебный процесс учащихся 10-х классов обеспечивают 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педагогов школы:</a:t>
            </a:r>
          </a:p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Высшая категория -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чел.</a:t>
            </a:r>
          </a:p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категория -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чел.</a:t>
            </a:r>
          </a:p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категория –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чел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Соответствие занимаемой должности –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Задача – повышение уровня квалификации  педагогов              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000108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endParaRPr lang="ru-RU" sz="4000" b="1" i="1" dirty="0">
              <a:solidFill>
                <a:schemeClr val="bg1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929718" cy="5715016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lvl="1"/>
            <a:r>
              <a:rPr lang="ru-RU" b="1" i="1" dirty="0" smtClean="0">
                <a:solidFill>
                  <a:schemeClr val="bg1">
                    <a:lumMod val="10000"/>
                  </a:schemeClr>
                </a:solidFill>
              </a:rPr>
              <a:t>Русский язык (диктант с ГЗ)</a:t>
            </a:r>
          </a:p>
          <a:p>
            <a:pPr lvl="1">
              <a:buNone/>
            </a:pPr>
            <a:endParaRPr lang="ru-RU" b="1" i="1" dirty="0">
              <a:solidFill>
                <a:schemeClr val="bg1">
                  <a:lumMod val="1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643050"/>
          <a:ext cx="8715404" cy="4786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716"/>
                <a:gridCol w="558001"/>
                <a:gridCol w="717431"/>
                <a:gridCol w="797145"/>
                <a:gridCol w="797145"/>
                <a:gridCol w="956574"/>
                <a:gridCol w="717431"/>
                <a:gridCol w="1195717"/>
                <a:gridCol w="980954"/>
                <a:gridCol w="1357290"/>
              </a:tblGrid>
              <a:tr h="120426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Писали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«5»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«4»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«3»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«2»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%У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%К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Учитель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94027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 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2/4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10/17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12/2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0/1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100/96%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50/87%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Смагина И.Ю.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94027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 Б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0/5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13/10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8/7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2/1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91/96%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57/65%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Паньшина О.А.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94027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2/9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23/27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20/9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2/2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96/96 %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53/76%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500034" y="0"/>
            <a:ext cx="8229600" cy="92867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lIns="0" rIns="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Анализ входных контрольных работ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10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571504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Входные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dirty="0" smtClean="0">
                <a:solidFill>
                  <a:srgbClr val="002060"/>
                </a:solidFill>
              </a:rPr>
              <a:t>контрольные работы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Математика (тестовая работа)</a:t>
            </a:r>
            <a:endParaRPr lang="ru-RU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8" y="1714488"/>
          <a:ext cx="8072490" cy="4214842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642938"/>
                <a:gridCol w="785818"/>
                <a:gridCol w="785818"/>
                <a:gridCol w="714380"/>
                <a:gridCol w="785818"/>
                <a:gridCol w="642942"/>
                <a:gridCol w="857256"/>
                <a:gridCol w="857256"/>
                <a:gridCol w="785818"/>
                <a:gridCol w="1214446"/>
              </a:tblGrid>
              <a:tr h="108522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Писали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«5»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«4»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«3»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«2»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%У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%К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Учитель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8522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92%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56%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Брыкова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 Н.Ю.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8522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10Б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91%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65%</a:t>
                      </a:r>
                    </a:p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Сысоева Е.Б.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918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91,3%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60,9%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1">
      <a:dk1>
        <a:sysClr val="windowText" lastClr="000000"/>
      </a:dk1>
      <a:lt1>
        <a:srgbClr val="B2E9F2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572</TotalTime>
  <Words>913</Words>
  <Application>Microsoft Office PowerPoint</Application>
  <PresentationFormat>Экран (4:3)</PresentationFormat>
  <Paragraphs>223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Малый педсовет: Преемственность в обучении учащихся 10-х классов</vt:lpstr>
      <vt:lpstr>Вопросы для обсуждения</vt:lpstr>
      <vt:lpstr>2011-2012 учебный год</vt:lpstr>
      <vt:lpstr>Уровень обученности</vt:lpstr>
      <vt:lpstr>Сравнительные показатели</vt:lpstr>
      <vt:lpstr>Организационно -содержательные условия</vt:lpstr>
      <vt:lpstr>Педагогические условия</vt:lpstr>
      <vt:lpstr>Слайд 8</vt:lpstr>
      <vt:lpstr>Входные контрольные работы</vt:lpstr>
      <vt:lpstr>Организация УВП</vt:lpstr>
      <vt:lpstr>Организация  УВП</vt:lpstr>
      <vt:lpstr>Результаты проверки классных журналов</vt:lpstr>
      <vt:lpstr>Результаты анкетирования</vt:lpstr>
      <vt:lpstr>   Обозначенные проблемы и пути их решения</vt:lpstr>
      <vt:lpstr>Рекомендации</vt:lpstr>
      <vt:lpstr>Желаем успехов!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Малый педсовет: Преемственность в обучении учащихся 10-х классов</dc:title>
  <cp:lastModifiedBy>TV-ZAV</cp:lastModifiedBy>
  <cp:revision>69</cp:revision>
  <dcterms:modified xsi:type="dcterms:W3CDTF">2011-11-16T06:16:01Z</dcterms:modified>
</cp:coreProperties>
</file>