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6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308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672E6-1CB1-434E-A4C9-233FA2DA8B31}" type="datetimeFigureOut">
              <a:rPr lang="ru-RU" smtClean="0"/>
              <a:pPr/>
              <a:t>02.03.2010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309514-F0C0-4A8C-BCA1-BC12C06DFE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672E6-1CB1-434E-A4C9-233FA2DA8B31}" type="datetimeFigureOut">
              <a:rPr lang="ru-RU" smtClean="0"/>
              <a:pPr/>
              <a:t>02.03.2010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09514-F0C0-4A8C-BCA1-BC12C06DF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672E6-1CB1-434E-A4C9-233FA2DA8B31}" type="datetimeFigureOut">
              <a:rPr lang="ru-RU" smtClean="0"/>
              <a:pPr/>
              <a:t>02.03.2010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09514-F0C0-4A8C-BCA1-BC12C06DF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32672E6-1CB1-434E-A4C9-233FA2DA8B31}" type="datetimeFigureOut">
              <a:rPr lang="ru-RU" smtClean="0"/>
              <a:pPr/>
              <a:t>02.03.2010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3309514-F0C0-4A8C-BCA1-BC12C06DFE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672E6-1CB1-434E-A4C9-233FA2DA8B31}" type="datetimeFigureOut">
              <a:rPr lang="ru-RU" smtClean="0"/>
              <a:pPr/>
              <a:t>02.03.2010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09514-F0C0-4A8C-BCA1-BC12C06DFE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672E6-1CB1-434E-A4C9-233FA2DA8B31}" type="datetimeFigureOut">
              <a:rPr lang="ru-RU" smtClean="0"/>
              <a:pPr/>
              <a:t>02.03.2010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09514-F0C0-4A8C-BCA1-BC12C06DFE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09514-F0C0-4A8C-BCA1-BC12C06DFE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672E6-1CB1-434E-A4C9-233FA2DA8B31}" type="datetimeFigureOut">
              <a:rPr lang="ru-RU" smtClean="0"/>
              <a:pPr/>
              <a:t>02.03.2010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672E6-1CB1-434E-A4C9-233FA2DA8B31}" type="datetimeFigureOut">
              <a:rPr lang="ru-RU" smtClean="0"/>
              <a:pPr/>
              <a:t>02.03.2010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09514-F0C0-4A8C-BCA1-BC12C06DFE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672E6-1CB1-434E-A4C9-233FA2DA8B31}" type="datetimeFigureOut">
              <a:rPr lang="ru-RU" smtClean="0"/>
              <a:pPr/>
              <a:t>02.03.2010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09514-F0C0-4A8C-BCA1-BC12C06DF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32672E6-1CB1-434E-A4C9-233FA2DA8B31}" type="datetimeFigureOut">
              <a:rPr lang="ru-RU" smtClean="0"/>
              <a:pPr/>
              <a:t>02.03.2010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3309514-F0C0-4A8C-BCA1-BC12C06DFE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672E6-1CB1-434E-A4C9-233FA2DA8B31}" type="datetimeFigureOut">
              <a:rPr lang="ru-RU" smtClean="0"/>
              <a:pPr/>
              <a:t>02.03.2010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309514-F0C0-4A8C-BCA1-BC12C06DFE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32672E6-1CB1-434E-A4C9-233FA2DA8B31}" type="datetimeFigureOut">
              <a:rPr lang="ru-RU" smtClean="0"/>
              <a:pPr/>
              <a:t>02.03.2010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3309514-F0C0-4A8C-BCA1-BC12C06DFE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285860"/>
            <a:ext cx="8229600" cy="4357718"/>
          </a:xfrm>
        </p:spPr>
        <p:txBody>
          <a:bodyPr>
            <a:normAutofit/>
          </a:bodyPr>
          <a:lstStyle/>
          <a:p>
            <a:r>
              <a:rPr lang="ru-RU" dirty="0" smtClean="0"/>
              <a:t>Правила пожарной </a:t>
            </a:r>
            <a:br>
              <a:rPr lang="ru-RU" dirty="0" smtClean="0"/>
            </a:br>
            <a:r>
              <a:rPr lang="ru-RU" dirty="0" smtClean="0"/>
              <a:t>безопасности</a:t>
            </a:r>
            <a:br>
              <a:rPr lang="ru-RU" dirty="0" smtClean="0"/>
            </a:br>
            <a:r>
              <a:rPr lang="ru-RU" dirty="0" smtClean="0"/>
              <a:t>в образовательном</a:t>
            </a:r>
            <a:br>
              <a:rPr lang="ru-RU" dirty="0" smtClean="0"/>
            </a:br>
            <a:r>
              <a:rPr lang="ru-RU" dirty="0" smtClean="0"/>
              <a:t>учреждении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0931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u="sng" dirty="0" smtClean="0">
                <a:solidFill>
                  <a:schemeClr val="accent4">
                    <a:lumMod val="50000"/>
                  </a:schemeClr>
                </a:solidFill>
              </a:rPr>
              <a:t>Статья 38. Ответственность за нарушение требований пожарной безопасности</a:t>
            </a:r>
          </a:p>
          <a:p>
            <a:pPr>
              <a:buNone/>
            </a:pPr>
            <a:r>
              <a:rPr lang="ru-RU" b="1" u="sng" dirty="0" smtClean="0"/>
              <a:t>Ответственность за нарушение требований пожарной безопасности в соответствии с действующим законодательством несут:</a:t>
            </a:r>
          </a:p>
          <a:p>
            <a:pPr>
              <a:buNone/>
            </a:pPr>
            <a:endParaRPr lang="ru-RU" b="1" u="sng" dirty="0" smtClean="0"/>
          </a:p>
          <a:p>
            <a:pPr>
              <a:buNone/>
            </a:pPr>
            <a:r>
              <a:rPr lang="ru-RU" dirty="0" smtClean="0"/>
              <a:t>лица, в установленном порядке назначены ответственными за обеспечение пожарной безопасности;</a:t>
            </a:r>
          </a:p>
          <a:p>
            <a:pPr>
              <a:buNone/>
            </a:pPr>
            <a:r>
              <a:rPr lang="ru-RU" dirty="0" smtClean="0"/>
              <a:t>должностные лица в пределах их компетенции.</a:t>
            </a:r>
          </a:p>
          <a:p>
            <a:pPr>
              <a:buNone/>
            </a:pPr>
            <a:r>
              <a:rPr lang="ru-RU" dirty="0" smtClean="0"/>
              <a:t>(часть первая в ред. Федерального закона от 22.08.2004 N 122-ФЗ)</a:t>
            </a:r>
          </a:p>
          <a:p>
            <a:pPr>
              <a:buNone/>
            </a:pPr>
            <a:r>
              <a:rPr lang="ru-RU" dirty="0" smtClean="0"/>
              <a:t>Лица, указанные в части первой настоящей статьи, иные граждане за нарушение требований пожарной безопасности, а также за иные правонарушения в области пожарной безопасности могут быть привлечены к дисциплинарной, административной или уголовной ответственности в соответствии с действующим законодательством.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3" y="1857364"/>
            <a:ext cx="814258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Знайте и соблюдайте</a:t>
            </a:r>
          </a:p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равила  пожарной 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</a:t>
            </a:r>
            <a:r>
              <a:rPr lang="ru-RU" sz="5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езопасности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!!!</a:t>
            </a:r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571500"/>
            <a:ext cx="8229600" cy="107156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Виды    пожаров</a:t>
            </a:r>
            <a:endParaRPr lang="ru-RU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142844" y="3000372"/>
            <a:ext cx="22074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Отдельный </a:t>
            </a:r>
          </a:p>
          <a:p>
            <a:r>
              <a:rPr lang="ru-RU" sz="2800" dirty="0" smtClean="0"/>
              <a:t>пожар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2571736" y="3071810"/>
            <a:ext cx="2143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Сплошной пожар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4357686" y="3071810"/>
            <a:ext cx="18573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Огневой пожар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6000760" y="3071810"/>
            <a:ext cx="24288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Массовый пожар</a:t>
            </a:r>
            <a:endParaRPr lang="ru-RU" sz="2800" dirty="0"/>
          </a:p>
        </p:txBody>
      </p:sp>
      <p:sp>
        <p:nvSpPr>
          <p:cNvPr id="16" name="Стрелка вниз 15"/>
          <p:cNvSpPr/>
          <p:nvPr/>
        </p:nvSpPr>
        <p:spPr>
          <a:xfrm rot="2373787">
            <a:off x="2176270" y="1514284"/>
            <a:ext cx="292149" cy="16283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rot="367052">
            <a:off x="3500430" y="1714488"/>
            <a:ext cx="357190" cy="12858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4786314" y="1714488"/>
            <a:ext cx="357190" cy="12858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 rot="19672110">
            <a:off x="6134993" y="1588425"/>
            <a:ext cx="250000" cy="15813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r>
              <a:rPr lang="ru-RU" dirty="0" smtClean="0"/>
              <a:t>Воздействие огня  (горение)</a:t>
            </a:r>
          </a:p>
          <a:p>
            <a:pPr>
              <a:buFont typeface="Arial" charset="0"/>
              <a:buChar char="•"/>
            </a:pPr>
            <a:r>
              <a:rPr lang="ru-RU" dirty="0" smtClean="0"/>
              <a:t>Высокая температура</a:t>
            </a:r>
          </a:p>
          <a:p>
            <a:pPr>
              <a:buFont typeface="Arial" charset="0"/>
              <a:buChar char="•"/>
            </a:pPr>
            <a:r>
              <a:rPr lang="ru-RU" dirty="0" smtClean="0"/>
              <a:t>Теплоизлучение</a:t>
            </a:r>
          </a:p>
          <a:p>
            <a:pPr>
              <a:buFont typeface="Arial" charset="0"/>
              <a:buChar char="•"/>
            </a:pPr>
            <a:r>
              <a:rPr lang="ru-RU" dirty="0" smtClean="0"/>
              <a:t>Газовая среда</a:t>
            </a:r>
          </a:p>
          <a:p>
            <a:pPr>
              <a:buFont typeface="Arial" charset="0"/>
              <a:buChar char="•"/>
            </a:pPr>
            <a:r>
              <a:rPr lang="ru-RU" dirty="0" smtClean="0"/>
              <a:t>Задымление и загазованность</a:t>
            </a:r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Для людей особо опасны!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искры, повышенная температура среды, едкий дым, пониженная концентрация кислорода, падающие части строительных конструкций, установок, агрегатов.</a:t>
            </a:r>
          </a:p>
          <a:p>
            <a:pPr>
              <a:buFont typeface="Arial" charset="0"/>
              <a:buChar char="•"/>
            </a:pP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поражающие факторы</a:t>
            </a:r>
            <a:br>
              <a:rPr lang="ru-RU" dirty="0" smtClean="0"/>
            </a:br>
            <a:r>
              <a:rPr lang="ru-RU" dirty="0" smtClean="0"/>
              <a:t>пожара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214974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solidFill>
                  <a:srgbClr val="FFC000"/>
                </a:solidFill>
              </a:rPr>
              <a:t>Открытый огонь: </a:t>
            </a:r>
            <a:r>
              <a:rPr lang="ru-RU" sz="2400" dirty="0" smtClean="0"/>
              <a:t>ожоги кожи,   горение  предметов</a:t>
            </a:r>
          </a:p>
          <a:p>
            <a:endParaRPr lang="ru-RU" sz="2400" dirty="0" smtClean="0"/>
          </a:p>
          <a:p>
            <a:r>
              <a:rPr lang="ru-RU" sz="2400" dirty="0" smtClean="0">
                <a:solidFill>
                  <a:srgbClr val="FFC000"/>
                </a:solidFill>
              </a:rPr>
              <a:t>Температура среды:  </a:t>
            </a:r>
            <a:r>
              <a:rPr lang="ru-RU" sz="2400" dirty="0" smtClean="0"/>
              <a:t>вдыхание нагретого воздуха, ожог дыхательных путей, удушье, смерть. При температуре выше 100 градусов потеря сознания, гибель.</a:t>
            </a:r>
          </a:p>
          <a:p>
            <a:endParaRPr lang="ru-RU" sz="2400" dirty="0" smtClean="0"/>
          </a:p>
          <a:p>
            <a:r>
              <a:rPr lang="ru-RU" sz="2400" dirty="0" smtClean="0">
                <a:solidFill>
                  <a:srgbClr val="FFC000"/>
                </a:solidFill>
              </a:rPr>
              <a:t>Потеря видимости вследствие задымления:  </a:t>
            </a:r>
            <a:r>
              <a:rPr lang="ru-RU" sz="2400" dirty="0" smtClean="0"/>
              <a:t>движение становится хаотичным. Процесс эвакуации становится неуправляемым.</a:t>
            </a:r>
          </a:p>
          <a:p>
            <a:endParaRPr lang="ru-RU" sz="2400" dirty="0" smtClean="0"/>
          </a:p>
          <a:p>
            <a:r>
              <a:rPr lang="ru-RU" sz="2400" dirty="0" smtClean="0">
                <a:solidFill>
                  <a:srgbClr val="FFC000"/>
                </a:solidFill>
              </a:rPr>
              <a:t>Пониженная концентрация кислорода:  </a:t>
            </a:r>
            <a:r>
              <a:rPr lang="ru-RU" sz="2400" dirty="0" smtClean="0"/>
              <a:t>понижение  на 3% уже вызывает ухудшение двигательной функции организма, при 14% нарушается мозговая деятельность.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Воздействие поражающих факторов.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640080"/>
          <a:ext cx="8115329" cy="621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808"/>
                <a:gridCol w="2676950"/>
                <a:gridCol w="4832571"/>
              </a:tblGrid>
              <a:tr h="603312">
                <a:tc>
                  <a:txBody>
                    <a:bodyPr/>
                    <a:lstStyle/>
                    <a:p>
                      <a:r>
                        <a:rPr lang="ru-RU" dirty="0" smtClean="0"/>
                        <a:t>№ п/</a:t>
                      </a:r>
                      <a:r>
                        <a:rPr lang="ru-RU" dirty="0" err="1" smtClean="0"/>
                        <a:t>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Виды средств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Применение</a:t>
                      </a:r>
                      <a:endParaRPr lang="ru-RU" dirty="0"/>
                    </a:p>
                  </a:txBody>
                  <a:tcPr/>
                </a:tc>
              </a:tr>
              <a:tr h="603312"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Вода-основное средство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Можно тушить почти все(за исключением электропроводки и горючих жидкостей)</a:t>
                      </a:r>
                      <a:endParaRPr lang="ru-RU" dirty="0"/>
                    </a:p>
                  </a:txBody>
                  <a:tcPr/>
                </a:tc>
              </a:tr>
              <a:tr h="603312"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Снег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Можно тушить почти все (за исключением электропроводки и горючих жидкостей)</a:t>
                      </a:r>
                      <a:endParaRPr lang="ru-RU" dirty="0"/>
                    </a:p>
                  </a:txBody>
                  <a:tcPr/>
                </a:tc>
              </a:tr>
              <a:tr h="861875">
                <a:tc>
                  <a:txBody>
                    <a:bodyPr/>
                    <a:lstStyle/>
                    <a:p>
                      <a:r>
                        <a:rPr lang="ru-RU" dirty="0" smtClean="0"/>
                        <a:t>3.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Песок, земля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Для тушения горящей жидкости, электропроводки, отдельных очагов возгорания.</a:t>
                      </a:r>
                      <a:endParaRPr lang="ru-RU" dirty="0"/>
                    </a:p>
                  </a:txBody>
                  <a:tcPr/>
                </a:tc>
              </a:tr>
              <a:tr h="861875">
                <a:tc>
                  <a:txBody>
                    <a:bodyPr/>
                    <a:lstStyle/>
                    <a:p>
                      <a:r>
                        <a:rPr lang="ru-RU" dirty="0" smtClean="0"/>
                        <a:t>4.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Стиральный  порошок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Для тушения возгорания на газовой  плите, электропроводки, небольших очагов возгорания.</a:t>
                      </a:r>
                      <a:endParaRPr lang="ru-RU" dirty="0"/>
                    </a:p>
                  </a:txBody>
                  <a:tcPr/>
                </a:tc>
              </a:tr>
              <a:tr h="861875">
                <a:tc>
                  <a:txBody>
                    <a:bodyPr/>
                    <a:lstStyle/>
                    <a:p>
                      <a:r>
                        <a:rPr lang="ru-RU" dirty="0" smtClean="0"/>
                        <a:t>5.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Брезент, верхняя одежда, мокрое одеяло.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Для тушения горючих жидкостей, жира, для прекращения доступа воздуха к очагу горения.</a:t>
                      </a:r>
                      <a:endParaRPr lang="ru-RU" dirty="0"/>
                    </a:p>
                  </a:txBody>
                  <a:tcPr/>
                </a:tc>
              </a:tr>
              <a:tr h="861875">
                <a:tc>
                  <a:txBody>
                    <a:bodyPr/>
                    <a:lstStyle/>
                    <a:p>
                      <a:r>
                        <a:rPr lang="ru-RU" dirty="0" smtClean="0"/>
                        <a:t>6.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Веники из зеленых  веток.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Используются в поле, лесу для сбивания пламени.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54352">
                <a:tc>
                  <a:txBody>
                    <a:bodyPr/>
                    <a:lstStyle/>
                    <a:p>
                      <a:r>
                        <a:rPr lang="ru-RU" dirty="0" smtClean="0"/>
                        <a:t>7.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Ломы,багры</a:t>
                      </a:r>
                      <a:r>
                        <a:rPr lang="ru-RU" dirty="0" smtClean="0"/>
                        <a:t>, лопаты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Для облегчения и ускорения пожаротушения.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500066"/>
          </a:xfrm>
        </p:spPr>
        <p:txBody>
          <a:bodyPr>
            <a:noAutofit/>
          </a:bodyPr>
          <a:lstStyle/>
          <a:p>
            <a:r>
              <a:rPr lang="ru-RU" sz="2800" dirty="0" smtClean="0"/>
              <a:t>Подручные средства пожаротушения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/>
              <a:t>Виды огнетушителей.</a:t>
            </a:r>
            <a:br>
              <a:rPr lang="ru-RU" sz="4400" dirty="0" smtClean="0"/>
            </a:br>
            <a:endParaRPr lang="ru-RU" sz="4400" dirty="0"/>
          </a:p>
        </p:txBody>
      </p:sp>
      <p:sp>
        <p:nvSpPr>
          <p:cNvPr id="5" name="Стрелка вниз 4"/>
          <p:cNvSpPr/>
          <p:nvPr/>
        </p:nvSpPr>
        <p:spPr>
          <a:xfrm rot="2627139">
            <a:off x="1018089" y="761072"/>
            <a:ext cx="207891" cy="165628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3143240" y="1000108"/>
            <a:ext cx="285752" cy="278608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5072066" y="1000108"/>
            <a:ext cx="214314" cy="18573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9589762">
            <a:off x="7250846" y="791489"/>
            <a:ext cx="195495" cy="188270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0" y="2714620"/>
            <a:ext cx="2786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Углекислотный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2571736" y="4214818"/>
            <a:ext cx="23401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Порошковый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4429125" y="3214686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Воздушно-пенный</a:t>
            </a:r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6572264" y="2643182"/>
            <a:ext cx="2722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Аэрозольный</a:t>
            </a:r>
            <a:endParaRPr lang="ru-RU" sz="2400" dirty="0"/>
          </a:p>
        </p:txBody>
      </p:sp>
      <p:pic>
        <p:nvPicPr>
          <p:cNvPr id="16" name="Picture 6" descr="潯ঌঌԲ膠ㄇ΀芕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3929066"/>
            <a:ext cx="2130430" cy="2298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Autofit/>
          </a:bodyPr>
          <a:lstStyle/>
          <a:p>
            <a:r>
              <a:rPr lang="ru-RU" sz="2800" dirty="0" smtClean="0"/>
              <a:t>Алгоритм действий при экстренной эвакуации учащихся из здания школы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142984"/>
            <a:ext cx="192882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Тревога. Получение сигнала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214554"/>
            <a:ext cx="192882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Вызов пожарной охраны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3286124"/>
            <a:ext cx="192882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Эвакуация учащихся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4357694"/>
            <a:ext cx="192882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Сбор учащихся у школы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5357826"/>
            <a:ext cx="192882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Перекличка. Доклад.</a:t>
            </a:r>
            <a:endParaRPr lang="ru-RU" dirty="0"/>
          </a:p>
        </p:txBody>
      </p:sp>
      <p:cxnSp>
        <p:nvCxnSpPr>
          <p:cNvPr id="10" name="Прямая со стрелкой 9"/>
          <p:cNvCxnSpPr>
            <a:stCxn id="4" idx="2"/>
            <a:endCxn id="5" idx="0"/>
          </p:cNvCxnSpPr>
          <p:nvPr/>
        </p:nvCxnSpPr>
        <p:spPr>
          <a:xfrm rot="5400000">
            <a:off x="1385862" y="2135969"/>
            <a:ext cx="15717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5" idx="2"/>
            <a:endCxn id="6" idx="0"/>
          </p:cNvCxnSpPr>
          <p:nvPr/>
        </p:nvCxnSpPr>
        <p:spPr>
          <a:xfrm rot="5400000">
            <a:off x="1357290" y="3178967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6" idx="2"/>
            <a:endCxn id="7" idx="0"/>
          </p:cNvCxnSpPr>
          <p:nvPr/>
        </p:nvCxnSpPr>
        <p:spPr>
          <a:xfrm rot="5400000">
            <a:off x="1385862" y="4279109"/>
            <a:ext cx="15717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7" idx="2"/>
            <a:endCxn id="8" idx="0"/>
          </p:cNvCxnSpPr>
          <p:nvPr/>
        </p:nvCxnSpPr>
        <p:spPr>
          <a:xfrm rot="5400000">
            <a:off x="1357290" y="5250669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4572000" y="1142984"/>
            <a:ext cx="4071966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Любой человек- ученик или член персонала-при обнаружении пожара должен поднять тревогу.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572000" y="2357430"/>
            <a:ext cx="407196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 любом возникновении пожара, даже самого небольшого, или же о подозрении на пожар нужно сообщить по телефону 01</a:t>
            </a:r>
            <a:endParaRPr lang="ru-RU" sz="1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3357562"/>
            <a:ext cx="407196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 Услышав тревогу, ученики должны встать у своих парт и по указанию учителя, покинуть кабинет по одному идти по маршруту эвакуации в сопровождении учителя к  месту сбора у школы.</a:t>
            </a:r>
            <a:endParaRPr lang="ru-RU" sz="1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572000" y="4357694"/>
            <a:ext cx="407196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Учитель строит учеников согласно плану у входа в школу для проверки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643438" y="5429264"/>
            <a:ext cx="4071966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Учитель проводит перекличку по классному журналу и докладывает директору, дежурному администратору о составе эвакуированных</a:t>
            </a:r>
            <a:endParaRPr lang="ru-RU" dirty="0"/>
          </a:p>
        </p:txBody>
      </p:sp>
      <p:sp>
        <p:nvSpPr>
          <p:cNvPr id="22" name="Стрелка вправо 21"/>
          <p:cNvSpPr/>
          <p:nvPr/>
        </p:nvSpPr>
        <p:spPr>
          <a:xfrm>
            <a:off x="2428860" y="1500174"/>
            <a:ext cx="214314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2428860" y="2500306"/>
            <a:ext cx="214314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2428860" y="3714752"/>
            <a:ext cx="2143140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2428860" y="4643446"/>
            <a:ext cx="207170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2428860" y="5715016"/>
            <a:ext cx="214314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85860"/>
            <a:ext cx="8858312" cy="528641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Обучение мерам пожарной безопасности работников организаций проводится администрацией (собственниками) этих организаций в соответствии с нормативными документами по пожарной безопасности по специальным программам, утвержденными соответствующими руководителями федеральных органов исполнительной власти и согласованными в порядке, установленном федеральным органом исполнительной власти, уполномоченным на решение задач в области пожарной безопасности.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(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ред. Федерального закона от 22.08.2004 N 122-ФЗ)</a:t>
            </a:r>
          </a:p>
          <a:p>
            <a:endParaRPr lang="ru-RU" sz="1600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sz="1600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Федеральный закон о пожарной безопасности</a:t>
            </a:r>
            <a:b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принят Государственной думой  18.11.1994 года</a:t>
            </a:r>
            <a:endParaRPr lang="ru-RU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715436" cy="528641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Обязательное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обучение детей в дошкольных образовательных учреждениях и лиц, обучающихся в образовательных учреждениях, мерам пожарной безопасности осуществляется соответствующими учреждениями по специальным программам, согласованным с федеральным органом исполнительной власти, уполномоченным на решение задач в области пожарной безопасности. Органами управления образованием и пожарной охраной могут создаваться добровольные дружины юных пожарных. Требования к содержанию программ и порядок организации обучения указанных лиц мерам пожарной безопасности определяются федеральным органом исполнительной власти, уполномоченным на решение задач в области пожарной безопасности.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(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ред. Федерального закона от 22.08.2004 N 122-ФЗ)</a:t>
            </a:r>
          </a:p>
          <a:p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Федеральный закон о пожарной безопасности</a:t>
            </a:r>
            <a:b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принят Государственной думой  18.11.1994 года</a:t>
            </a:r>
            <a:endParaRPr lang="ru-RU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210</TotalTime>
  <Words>647</Words>
  <Application>Microsoft Office PowerPoint</Application>
  <PresentationFormat>Экран (4:3)</PresentationFormat>
  <Paragraphs>81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Правила пожарной  безопасности в образовательном учреждении </vt:lpstr>
      <vt:lpstr>Виды    пожаров</vt:lpstr>
      <vt:lpstr>Основные поражающие факторы пожара</vt:lpstr>
      <vt:lpstr>Воздействие поражающих факторов.</vt:lpstr>
      <vt:lpstr>Подручные средства пожаротушения</vt:lpstr>
      <vt:lpstr>Виды огнетушителей. </vt:lpstr>
      <vt:lpstr>Алгоритм действий при экстренной эвакуации учащихся из здания школы </vt:lpstr>
      <vt:lpstr>Федеральный закон о пожарной безопасности принят Государственной думой  18.11.1994 года</vt:lpstr>
      <vt:lpstr>Федеральный закон о пожарной безопасности принят Государственной думой  18.11.1994 года</vt:lpstr>
      <vt:lpstr>Слайд 10</vt:lpstr>
      <vt:lpstr>Слайд 11</vt:lpstr>
    </vt:vector>
  </TitlesOfParts>
  <Company>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пожаров</dc:title>
  <dc:creator>Школа</dc:creator>
  <cp:lastModifiedBy>Computer</cp:lastModifiedBy>
  <cp:revision>25</cp:revision>
  <dcterms:created xsi:type="dcterms:W3CDTF">2009-03-24T07:06:43Z</dcterms:created>
  <dcterms:modified xsi:type="dcterms:W3CDTF">2010-03-02T07:56:44Z</dcterms:modified>
</cp:coreProperties>
</file>