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0" r:id="rId3"/>
    <p:sldId id="266" r:id="rId4"/>
    <p:sldId id="256" r:id="rId5"/>
    <p:sldId id="261" r:id="rId6"/>
    <p:sldId id="257" r:id="rId7"/>
    <p:sldId id="258" r:id="rId8"/>
    <p:sldId id="259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5F3C68-3042-4D40-A2B1-3EF5E9104B3D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057A19-51E9-4827-ABF0-CA4869CCA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015318" cy="121217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Школьные объединения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МОУ СОШ №4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772400" cy="4572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ШО «Спасатель» (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рук.Высоких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Т.А.)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ШО «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Светофорик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» (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рук.Шевченко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Л.В.)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ШО «Подросток» (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</a:rPr>
              <a:t>рук.Девятова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 С.Б.)</a:t>
            </a:r>
          </a:p>
          <a:p>
            <a:endParaRPr lang="ru-RU" dirty="0"/>
          </a:p>
        </p:txBody>
      </p:sp>
      <p:pic>
        <p:nvPicPr>
          <p:cNvPr id="4" name="Рисунок 3" descr="агитбриг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000504"/>
            <a:ext cx="3333741" cy="2500306"/>
          </a:xfrm>
          <a:prstGeom prst="rect">
            <a:avLst/>
          </a:prstGeom>
        </p:spPr>
      </p:pic>
      <p:pic>
        <p:nvPicPr>
          <p:cNvPr id="5" name="Рисунок 4" descr="SSA53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143380"/>
            <a:ext cx="2643206" cy="2236332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40222" y="-167892"/>
            <a:ext cx="1500174" cy="1835958"/>
          </a:xfrm>
          <a:prstGeom prst="rect">
            <a:avLst/>
          </a:prstGeom>
        </p:spPr>
      </p:pic>
      <p:pic>
        <p:nvPicPr>
          <p:cNvPr id="7" name="Рисунок 6" descr="SDC105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286256"/>
            <a:ext cx="2428892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Формы деятельности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рейды, проверки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школьные мероприятия 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Шефство над  родителями погибшего сотрудника милиции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Школьная печать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/>
              <a:t>Состав ШО </a:t>
            </a:r>
            <a:r>
              <a:rPr lang="ru-RU" sz="5400" dirty="0" smtClean="0"/>
              <a:t>«ПОДРОСТОК»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Учащиеся 5-9 классов</a:t>
            </a:r>
          </a:p>
          <a:p>
            <a:r>
              <a:rPr lang="ru-RU" sz="4000" dirty="0" smtClean="0"/>
              <a:t>Уч-ся, состоящие на учете ОПДН ОВД, </a:t>
            </a:r>
            <a:r>
              <a:rPr lang="ru-RU" sz="4000" dirty="0" err="1" smtClean="0"/>
              <a:t>внутришкольном</a:t>
            </a:r>
            <a:r>
              <a:rPr lang="ru-RU" sz="4000" dirty="0" smtClean="0"/>
              <a:t> учете</a:t>
            </a:r>
          </a:p>
          <a:p>
            <a:r>
              <a:rPr lang="ru-RU" sz="4000" dirty="0" smtClean="0"/>
              <a:t>Родители учащихся</a:t>
            </a:r>
          </a:p>
          <a:p>
            <a:r>
              <a:rPr lang="ru-RU" sz="4000" dirty="0" smtClean="0"/>
              <a:t>Педагоги </a:t>
            </a:r>
            <a:r>
              <a:rPr lang="ru-RU" sz="4000" dirty="0" smtClean="0"/>
              <a:t>школы</a:t>
            </a:r>
          </a:p>
          <a:p>
            <a:r>
              <a:rPr lang="ru-RU" sz="4000" smtClean="0"/>
              <a:t>Инспектор ОПДН,</a:t>
            </a:r>
            <a:endParaRPr lang="ru-RU" sz="4000" dirty="0" smtClean="0"/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SA53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14" y="4339811"/>
            <a:ext cx="3357586" cy="2518189"/>
          </a:xfrm>
          <a:prstGeom prst="rect">
            <a:avLst/>
          </a:prstGeom>
          <a:ln w="762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</p:spPr>
      </p:pic>
      <p:pic>
        <p:nvPicPr>
          <p:cNvPr id="6" name="Рисунок 5" descr="SSA53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3211" cy="2169230"/>
          </a:xfrm>
          <a:prstGeom prst="rect">
            <a:avLst/>
          </a:prstGeom>
        </p:spPr>
      </p:pic>
      <p:pic>
        <p:nvPicPr>
          <p:cNvPr id="7" name="Рисунок 6" descr="SSA53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488" y="1643050"/>
            <a:ext cx="1928827" cy="1571636"/>
          </a:xfrm>
          <a:prstGeom prst="rect">
            <a:avLst/>
          </a:prstGeom>
        </p:spPr>
      </p:pic>
      <p:pic>
        <p:nvPicPr>
          <p:cNvPr id="9" name="Рисунок 8" descr="SSA53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5143504" y="0"/>
            <a:ext cx="3786214" cy="1643050"/>
          </a:xfrm>
          <a:prstGeom prst="rect">
            <a:avLst/>
          </a:prstGeom>
        </p:spPr>
      </p:pic>
      <p:pic>
        <p:nvPicPr>
          <p:cNvPr id="10" name="Рисунок 9" descr="SSA534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786058"/>
            <a:ext cx="2984521" cy="1678792"/>
          </a:xfrm>
          <a:prstGeom prst="rect">
            <a:avLst/>
          </a:prstGeom>
        </p:spPr>
      </p:pic>
      <p:pic>
        <p:nvPicPr>
          <p:cNvPr id="11" name="Рисунок 10" descr="SSA536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80692"/>
            <a:ext cx="2786049" cy="1777308"/>
          </a:xfrm>
          <a:prstGeom prst="rect">
            <a:avLst/>
          </a:prstGeom>
        </p:spPr>
      </p:pic>
      <p:pic>
        <p:nvPicPr>
          <p:cNvPr id="13" name="Рисунок 12" descr="SSA536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V="1">
            <a:off x="-1" y="2143116"/>
            <a:ext cx="2939163" cy="15716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86050" y="3714752"/>
            <a:ext cx="321471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</a:rPr>
              <a:t>Профилактика  ДТП, пожарная безопасность</a:t>
            </a:r>
            <a:endParaRPr lang="ru-RU" sz="36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4" name="Рисунок 13" descr="SSA508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0"/>
            <a:ext cx="2190765" cy="1643074"/>
          </a:xfrm>
          <a:prstGeom prst="rect">
            <a:avLst/>
          </a:prstGeom>
        </p:spPr>
      </p:pic>
      <p:pic>
        <p:nvPicPr>
          <p:cNvPr id="15" name="Рисунок 14" descr="SSA508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643314"/>
            <a:ext cx="2381235" cy="1785926"/>
          </a:xfrm>
          <a:prstGeom prst="rect">
            <a:avLst/>
          </a:prstGeom>
        </p:spPr>
      </p:pic>
      <p:pic>
        <p:nvPicPr>
          <p:cNvPr id="16" name="Рисунок 15" descr="SSA5086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63824" y="1571612"/>
            <a:ext cx="2280176" cy="1232305"/>
          </a:xfrm>
          <a:prstGeom prst="rect">
            <a:avLst/>
          </a:prstGeom>
        </p:spPr>
      </p:pic>
      <p:pic>
        <p:nvPicPr>
          <p:cNvPr id="17" name="Рисунок 16" descr="SSA5085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86314" y="1571612"/>
            <a:ext cx="2071702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SA53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3500438"/>
            <a:ext cx="3143272" cy="3357562"/>
          </a:xfrm>
          <a:prstGeom prst="rect">
            <a:avLst/>
          </a:prstGeom>
        </p:spPr>
      </p:pic>
      <p:pic>
        <p:nvPicPr>
          <p:cNvPr id="5" name="Рисунок 4" descr="SSA53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357563"/>
            <a:ext cx="4992905" cy="3286148"/>
          </a:xfrm>
          <a:prstGeom prst="rect">
            <a:avLst/>
          </a:prstGeom>
        </p:spPr>
      </p:pic>
      <p:pic>
        <p:nvPicPr>
          <p:cNvPr id="6" name="Рисунок 5" descr="SSA53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5247" y="566860"/>
            <a:ext cx="2421133" cy="2716124"/>
          </a:xfrm>
          <a:prstGeom prst="rect">
            <a:avLst/>
          </a:prstGeom>
        </p:spPr>
      </p:pic>
      <p:pic>
        <p:nvPicPr>
          <p:cNvPr id="7" name="Рисунок 6" descr="SSA534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75845">
            <a:off x="171486" y="346052"/>
            <a:ext cx="2140120" cy="2183378"/>
          </a:xfrm>
          <a:prstGeom prst="rect">
            <a:avLst/>
          </a:prstGeom>
        </p:spPr>
      </p:pic>
      <p:pic>
        <p:nvPicPr>
          <p:cNvPr id="8" name="Рисунок 7" descr="SSA53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143119" y="428619"/>
            <a:ext cx="3143247" cy="2286016"/>
          </a:xfrm>
          <a:prstGeom prst="rect">
            <a:avLst/>
          </a:prstGeom>
        </p:spPr>
      </p:pic>
      <p:pic>
        <p:nvPicPr>
          <p:cNvPr id="9" name="Рисунок 8" descr="SSA534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8532" y="0"/>
            <a:ext cx="2135468" cy="3133958"/>
          </a:xfrm>
          <a:prstGeom prst="rect">
            <a:avLst/>
          </a:prstGeom>
        </p:spPr>
      </p:pic>
      <p:pic>
        <p:nvPicPr>
          <p:cNvPr id="10" name="Рисунок 9" descr="SSA534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928934"/>
            <a:ext cx="5214974" cy="9933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286388"/>
            <a:ext cx="74126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Тур карикатур</a:t>
            </a:r>
            <a:endParaRPr lang="ru-RU" sz="8000" b="1" cap="none" spc="0" dirty="0">
              <a:ln w="1905">
                <a:solidFill>
                  <a:schemeClr val="tx2">
                    <a:lumMod val="75000"/>
                  </a:schemeClr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A53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381235" cy="1785926"/>
          </a:xfrm>
          <a:prstGeom prst="rect">
            <a:avLst/>
          </a:prstGeom>
        </p:spPr>
      </p:pic>
      <p:pic>
        <p:nvPicPr>
          <p:cNvPr id="3" name="Рисунок 2" descr="SSA54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2476486" cy="1857364"/>
          </a:xfrm>
          <a:prstGeom prst="rect">
            <a:avLst/>
          </a:prstGeom>
        </p:spPr>
      </p:pic>
      <p:pic>
        <p:nvPicPr>
          <p:cNvPr id="4" name="Рисунок 3" descr="SSA54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0"/>
            <a:ext cx="2190766" cy="1643074"/>
          </a:xfrm>
          <a:prstGeom prst="rect">
            <a:avLst/>
          </a:prstGeom>
        </p:spPr>
      </p:pic>
      <p:pic>
        <p:nvPicPr>
          <p:cNvPr id="5" name="Рисунок 4" descr="SSA544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643050"/>
            <a:ext cx="2000232" cy="1500174"/>
          </a:xfrm>
          <a:prstGeom prst="rect">
            <a:avLst/>
          </a:prstGeom>
        </p:spPr>
      </p:pic>
      <p:pic>
        <p:nvPicPr>
          <p:cNvPr id="6" name="Рисунок 5" descr="SSA54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0"/>
            <a:ext cx="2381235" cy="1785926"/>
          </a:xfrm>
          <a:prstGeom prst="rect">
            <a:avLst/>
          </a:prstGeom>
        </p:spPr>
      </p:pic>
      <p:pic>
        <p:nvPicPr>
          <p:cNvPr id="7" name="Рисунок 6" descr="SSA54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0"/>
            <a:ext cx="2000232" cy="1500174"/>
          </a:xfrm>
          <a:prstGeom prst="rect">
            <a:avLst/>
          </a:prstGeom>
        </p:spPr>
      </p:pic>
      <p:pic>
        <p:nvPicPr>
          <p:cNvPr id="8" name="Рисунок 7" descr="SSA545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571612"/>
            <a:ext cx="2000232" cy="1500174"/>
          </a:xfrm>
          <a:prstGeom prst="rect">
            <a:avLst/>
          </a:prstGeom>
        </p:spPr>
      </p:pic>
      <p:pic>
        <p:nvPicPr>
          <p:cNvPr id="9" name="Рисунок 8" descr="SSA545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1500174"/>
            <a:ext cx="2571736" cy="1928802"/>
          </a:xfrm>
          <a:prstGeom prst="rect">
            <a:avLst/>
          </a:prstGeom>
        </p:spPr>
      </p:pic>
      <p:pic>
        <p:nvPicPr>
          <p:cNvPr id="10" name="Рисунок 9" descr="SSA5456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429000"/>
            <a:ext cx="2762237" cy="2071678"/>
          </a:xfrm>
          <a:prstGeom prst="rect">
            <a:avLst/>
          </a:prstGeom>
        </p:spPr>
      </p:pic>
      <p:pic>
        <p:nvPicPr>
          <p:cNvPr id="11" name="Рисунок 10" descr="SSA5456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434812">
            <a:off x="2007180" y="3474603"/>
            <a:ext cx="3428992" cy="2500306"/>
          </a:xfrm>
          <a:prstGeom prst="rect">
            <a:avLst/>
          </a:prstGeom>
        </p:spPr>
      </p:pic>
      <p:pic>
        <p:nvPicPr>
          <p:cNvPr id="12" name="Рисунок 11" descr="SSA5457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000372"/>
            <a:ext cx="2857488" cy="2143116"/>
          </a:xfrm>
          <a:prstGeom prst="rect">
            <a:avLst/>
          </a:prstGeom>
        </p:spPr>
      </p:pic>
      <p:pic>
        <p:nvPicPr>
          <p:cNvPr id="13" name="Рисунок 12" descr="SSA5457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29190" y="5143512"/>
            <a:ext cx="1904981" cy="1428736"/>
          </a:xfrm>
          <a:prstGeom prst="rect">
            <a:avLst/>
          </a:prstGeom>
        </p:spPr>
      </p:pic>
      <p:pic>
        <p:nvPicPr>
          <p:cNvPr id="14" name="Рисунок 13" descr="SSA5447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12217" y="4786322"/>
            <a:ext cx="2431784" cy="1357321"/>
          </a:xfrm>
          <a:prstGeom prst="rect">
            <a:avLst/>
          </a:prstGeom>
        </p:spPr>
      </p:pic>
      <p:pic>
        <p:nvPicPr>
          <p:cNvPr id="15" name="Рисунок 14" descr="SSA5456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720" y="5572140"/>
            <a:ext cx="2071702" cy="10715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4282" y="5500702"/>
            <a:ext cx="875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mic Sans MS" pitchFamily="66" charset="0"/>
              </a:rPr>
              <a:t>Нет вредным привычкам</a:t>
            </a:r>
            <a:endParaRPr lang="ru-RU" sz="54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A5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1666887" cy="1500174"/>
          </a:xfrm>
          <a:prstGeom prst="rect">
            <a:avLst/>
          </a:prstGeom>
        </p:spPr>
      </p:pic>
      <p:pic>
        <p:nvPicPr>
          <p:cNvPr id="3" name="Рисунок 2" descr="SSA53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"/>
            <a:ext cx="1643042" cy="1232282"/>
          </a:xfrm>
          <a:prstGeom prst="rect">
            <a:avLst/>
          </a:prstGeom>
        </p:spPr>
      </p:pic>
      <p:pic>
        <p:nvPicPr>
          <p:cNvPr id="4" name="Рисунок 3" descr="SSA53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984" y="4977093"/>
            <a:ext cx="1552124" cy="1738055"/>
          </a:xfrm>
          <a:prstGeom prst="rect">
            <a:avLst/>
          </a:prstGeom>
        </p:spPr>
      </p:pic>
      <p:pic>
        <p:nvPicPr>
          <p:cNvPr id="5" name="Рисунок 4" descr="SSA53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429132"/>
            <a:ext cx="2952770" cy="2214578"/>
          </a:xfrm>
          <a:prstGeom prst="rect">
            <a:avLst/>
          </a:prstGeom>
        </p:spPr>
      </p:pic>
      <p:pic>
        <p:nvPicPr>
          <p:cNvPr id="6" name="Рисунок 5" descr="SSA53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3857628"/>
            <a:ext cx="2786081" cy="2089562"/>
          </a:xfrm>
          <a:prstGeom prst="rect">
            <a:avLst/>
          </a:prstGeom>
        </p:spPr>
      </p:pic>
      <p:pic>
        <p:nvPicPr>
          <p:cNvPr id="7" name="Рисунок 6" descr="SSA53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0"/>
            <a:ext cx="3143272" cy="2357454"/>
          </a:xfrm>
          <a:prstGeom prst="rect">
            <a:avLst/>
          </a:prstGeom>
        </p:spPr>
      </p:pic>
      <p:pic>
        <p:nvPicPr>
          <p:cNvPr id="8" name="Рисунок 7" descr="SSA530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762763" y="2071678"/>
            <a:ext cx="2166952" cy="1625214"/>
          </a:xfrm>
          <a:prstGeom prst="rect">
            <a:avLst/>
          </a:prstGeom>
        </p:spPr>
      </p:pic>
      <p:pic>
        <p:nvPicPr>
          <p:cNvPr id="10" name="Рисунок 9" descr="Изображение 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6248" y="2571744"/>
            <a:ext cx="2472685" cy="1854514"/>
          </a:xfrm>
          <a:prstGeom prst="rect">
            <a:avLst/>
          </a:prstGeom>
        </p:spPr>
      </p:pic>
      <p:pic>
        <p:nvPicPr>
          <p:cNvPr id="11" name="Рисунок 10" descr="SSA5408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" y="2678902"/>
            <a:ext cx="2571734" cy="1928800"/>
          </a:xfrm>
          <a:prstGeom prst="rect">
            <a:avLst/>
          </a:prstGeom>
        </p:spPr>
      </p:pic>
      <p:pic>
        <p:nvPicPr>
          <p:cNvPr id="12" name="Рисунок 11" descr="SSA5407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57166"/>
            <a:ext cx="2571703" cy="2250273"/>
          </a:xfrm>
          <a:prstGeom prst="rect">
            <a:avLst/>
          </a:prstGeom>
        </p:spPr>
      </p:pic>
      <p:pic>
        <p:nvPicPr>
          <p:cNvPr id="13" name="Рисунок 12" descr="SSA5407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5984" y="1928802"/>
            <a:ext cx="2285984" cy="17144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97370" y="3071810"/>
            <a:ext cx="3346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6">
                    <a:lumMod val="20000"/>
                    <a:lumOff val="80000"/>
                  </a:schemeClr>
                </a:solidFill>
              </a:rPr>
              <a:t>РЕЙДЫ</a:t>
            </a:r>
            <a:r>
              <a:rPr lang="ru-RU" sz="40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, уроки ЗДОРОВЬЯ</a:t>
            </a:r>
            <a:endParaRPr lang="ru-RU" sz="4000" b="1" cap="none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A53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553753"/>
          </a:xfrm>
          <a:prstGeom prst="rect">
            <a:avLst/>
          </a:prstGeom>
        </p:spPr>
      </p:pic>
      <p:pic>
        <p:nvPicPr>
          <p:cNvPr id="3" name="Рисунок 2" descr="SSA5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2238359" cy="1678769"/>
          </a:xfrm>
          <a:prstGeom prst="rect">
            <a:avLst/>
          </a:prstGeom>
        </p:spPr>
      </p:pic>
      <p:pic>
        <p:nvPicPr>
          <p:cNvPr id="4" name="Рисунок 3" descr="SSA53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357430"/>
            <a:ext cx="3714776" cy="2786082"/>
          </a:xfrm>
          <a:prstGeom prst="rect">
            <a:avLst/>
          </a:prstGeom>
        </p:spPr>
      </p:pic>
      <p:pic>
        <p:nvPicPr>
          <p:cNvPr id="5" name="Рисунок 4" descr="SSA53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59962">
            <a:off x="6320252" y="1037287"/>
            <a:ext cx="3106536" cy="2329902"/>
          </a:xfrm>
          <a:prstGeom prst="rect">
            <a:avLst/>
          </a:prstGeom>
        </p:spPr>
      </p:pic>
      <p:pic>
        <p:nvPicPr>
          <p:cNvPr id="6" name="Рисунок 5" descr="SSA537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" y="4572008"/>
            <a:ext cx="3047990" cy="2285992"/>
          </a:xfrm>
          <a:prstGeom prst="rect">
            <a:avLst/>
          </a:prstGeom>
        </p:spPr>
      </p:pic>
      <p:pic>
        <p:nvPicPr>
          <p:cNvPr id="7" name="Рисунок 6" descr="SSA537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14290"/>
            <a:ext cx="2571768" cy="1928826"/>
          </a:xfrm>
          <a:prstGeom prst="rect">
            <a:avLst/>
          </a:prstGeom>
        </p:spPr>
      </p:pic>
      <p:pic>
        <p:nvPicPr>
          <p:cNvPr id="8" name="Рисунок 7" descr="SSA537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558098">
            <a:off x="6408541" y="4385628"/>
            <a:ext cx="2635979" cy="1976985"/>
          </a:xfrm>
          <a:prstGeom prst="rect">
            <a:avLst/>
          </a:prstGeom>
        </p:spPr>
      </p:pic>
      <p:pic>
        <p:nvPicPr>
          <p:cNvPr id="9" name="Рисунок 8" descr="SSA537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4929174"/>
            <a:ext cx="2214578" cy="1785974"/>
          </a:xfrm>
          <a:prstGeom prst="rect">
            <a:avLst/>
          </a:prstGeom>
        </p:spPr>
      </p:pic>
      <p:pic>
        <p:nvPicPr>
          <p:cNvPr id="10" name="Рисунок 9" descr="SSA537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4" y="285728"/>
            <a:ext cx="2262202" cy="21208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3286125"/>
            <a:ext cx="21431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2"/>
                </a:solidFill>
              </a:rPr>
              <a:t>ЭКСКУРСИИ</a:t>
            </a:r>
            <a:endParaRPr lang="ru-RU" sz="40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A53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21" y="5000636"/>
            <a:ext cx="1952639" cy="1464479"/>
          </a:xfrm>
          <a:prstGeom prst="rect">
            <a:avLst/>
          </a:prstGeom>
        </p:spPr>
      </p:pic>
      <p:pic>
        <p:nvPicPr>
          <p:cNvPr id="3" name="Рисунок 2" descr="SSA53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4" y="1500174"/>
            <a:ext cx="3333773" cy="2500330"/>
          </a:xfrm>
          <a:prstGeom prst="rect">
            <a:avLst/>
          </a:prstGeom>
        </p:spPr>
      </p:pic>
      <p:pic>
        <p:nvPicPr>
          <p:cNvPr id="4" name="Рисунок 3" descr="SSA53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2500330" cy="1785950"/>
          </a:xfrm>
          <a:prstGeom prst="rect">
            <a:avLst/>
          </a:prstGeom>
        </p:spPr>
      </p:pic>
      <p:pic>
        <p:nvPicPr>
          <p:cNvPr id="5" name="Рисунок 4" descr="SSA53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2047858" cy="1535893"/>
          </a:xfrm>
          <a:prstGeom prst="rect">
            <a:avLst/>
          </a:prstGeom>
        </p:spPr>
      </p:pic>
      <p:pic>
        <p:nvPicPr>
          <p:cNvPr id="6" name="Рисунок 5" descr="SSA535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9" y="5286388"/>
            <a:ext cx="2143139" cy="1357322"/>
          </a:xfrm>
          <a:prstGeom prst="rect">
            <a:avLst/>
          </a:prstGeom>
        </p:spPr>
      </p:pic>
      <p:pic>
        <p:nvPicPr>
          <p:cNvPr id="7" name="Рисунок 6" descr="SSA535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214819"/>
            <a:ext cx="3643338" cy="2268154"/>
          </a:xfrm>
          <a:prstGeom prst="rect">
            <a:avLst/>
          </a:prstGeom>
        </p:spPr>
      </p:pic>
      <p:pic>
        <p:nvPicPr>
          <p:cNvPr id="8" name="Рисунок 7" descr="SSA535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3" y="285728"/>
            <a:ext cx="2495921" cy="1714512"/>
          </a:xfrm>
          <a:prstGeom prst="rect">
            <a:avLst/>
          </a:prstGeom>
        </p:spPr>
      </p:pic>
      <p:pic>
        <p:nvPicPr>
          <p:cNvPr id="9" name="Рисунок 8" descr="SSA535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1857364"/>
            <a:ext cx="2190765" cy="1643074"/>
          </a:xfrm>
          <a:prstGeom prst="rect">
            <a:avLst/>
          </a:prstGeom>
        </p:spPr>
      </p:pic>
      <p:pic>
        <p:nvPicPr>
          <p:cNvPr id="10" name="Рисунок 9" descr="SSA5358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8986" y="3000372"/>
            <a:ext cx="1905014" cy="2000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0"/>
            <a:ext cx="321471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КВН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Нет вредным привычкам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A53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3238491" cy="2428868"/>
          </a:xfrm>
          <a:prstGeom prst="rect">
            <a:avLst/>
          </a:prstGeom>
        </p:spPr>
      </p:pic>
      <p:pic>
        <p:nvPicPr>
          <p:cNvPr id="3" name="Рисунок 2" descr="SSA53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000240"/>
            <a:ext cx="3262335" cy="2446751"/>
          </a:xfrm>
          <a:prstGeom prst="rect">
            <a:avLst/>
          </a:prstGeom>
        </p:spPr>
      </p:pic>
      <p:pic>
        <p:nvPicPr>
          <p:cNvPr id="4" name="Рисунок 3" descr="SSA53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14290"/>
            <a:ext cx="1600189" cy="1500198"/>
          </a:xfrm>
          <a:prstGeom prst="rect">
            <a:avLst/>
          </a:prstGeom>
        </p:spPr>
      </p:pic>
      <p:pic>
        <p:nvPicPr>
          <p:cNvPr id="5" name="Рисунок 4" descr="SSA53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1928826" cy="1428760"/>
          </a:xfrm>
          <a:prstGeom prst="rect">
            <a:avLst/>
          </a:prstGeom>
        </p:spPr>
      </p:pic>
      <p:pic>
        <p:nvPicPr>
          <p:cNvPr id="6" name="Рисунок 5" descr="SDC105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786578" y="5072074"/>
            <a:ext cx="2166952" cy="1625214"/>
          </a:xfrm>
          <a:prstGeom prst="rect">
            <a:avLst/>
          </a:prstGeom>
        </p:spPr>
      </p:pic>
      <p:pic>
        <p:nvPicPr>
          <p:cNvPr id="7" name="Рисунок 6" descr="SDC105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4572008"/>
            <a:ext cx="2571736" cy="1928802"/>
          </a:xfrm>
          <a:prstGeom prst="rect">
            <a:avLst/>
          </a:prstGeom>
        </p:spPr>
      </p:pic>
      <p:pic>
        <p:nvPicPr>
          <p:cNvPr id="8" name="Рисунок 7" descr="SDC105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214290"/>
            <a:ext cx="2680808" cy="1714512"/>
          </a:xfrm>
          <a:prstGeom prst="rect">
            <a:avLst/>
          </a:prstGeom>
        </p:spPr>
      </p:pic>
      <p:pic>
        <p:nvPicPr>
          <p:cNvPr id="9" name="Рисунок 8" descr="SDC105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858016" y="2428868"/>
            <a:ext cx="2000264" cy="2000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000240"/>
            <a:ext cx="3143239" cy="17543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ДРУЖБА</a:t>
            </a:r>
            <a:endParaRPr lang="ru-RU" sz="54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РезультатЫ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dirty="0" smtClean="0"/>
              <a:t>Количество  нарушений учебной дисциплины сократилось в 3 раза</a:t>
            </a:r>
          </a:p>
          <a:p>
            <a:pPr algn="just"/>
            <a:r>
              <a:rPr lang="ru-RU" sz="4000" b="1" dirty="0" smtClean="0"/>
              <a:t>Количество  учащихся, состоящих на учете в ОВД за преступления уменьшилось в 4 раза ( 4 против 8 )</a:t>
            </a:r>
          </a:p>
          <a:p>
            <a:pPr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 Black" pitchFamily="34" charset="0"/>
              </a:rPr>
              <a:t>ПОДРОСТОК </a:t>
            </a:r>
            <a:endParaRPr lang="ru-RU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4040188" cy="53578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42984"/>
            <a:ext cx="3998941" cy="5429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Из  бесед с учащимися МОУ СОШ №4</a:t>
            </a:r>
          </a:p>
          <a:p>
            <a:r>
              <a:rPr lang="ru-RU" sz="2000" b="1" u="sng" dirty="0" smtClean="0"/>
              <a:t>Вопрос: </a:t>
            </a:r>
            <a:r>
              <a:rPr lang="ru-RU" sz="2000" b="1" dirty="0" smtClean="0"/>
              <a:t>- Твоя сегодняшняя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жизненная цель   </a:t>
            </a:r>
            <a:r>
              <a:rPr lang="ru-RU" sz="2000" b="1" dirty="0" smtClean="0"/>
              <a:t>???</a:t>
            </a:r>
          </a:p>
          <a:p>
            <a:r>
              <a:rPr lang="ru-RU" b="1" u="sng" dirty="0" smtClean="0"/>
              <a:t>Ответ:</a:t>
            </a:r>
          </a:p>
          <a:p>
            <a:r>
              <a:rPr lang="ru-RU" sz="2800" dirty="0" smtClean="0"/>
              <a:t>-</a:t>
            </a:r>
            <a:r>
              <a:rPr lang="ru-RU" b="1" dirty="0" smtClean="0"/>
              <a:t>Хочу быть просто </a:t>
            </a:r>
            <a:r>
              <a:rPr lang="ru-RU" b="1" dirty="0" smtClean="0">
                <a:solidFill>
                  <a:srgbClr val="FF0000"/>
                </a:solidFill>
              </a:rPr>
              <a:t>ЧЕЛОВЕКОМ! Бросить курить !</a:t>
            </a:r>
          </a:p>
          <a:p>
            <a:r>
              <a:rPr lang="ru-RU" sz="2800" b="1" dirty="0" smtClean="0"/>
              <a:t>- Лишь бы еще раз не оступиться…</a:t>
            </a:r>
          </a:p>
          <a:p>
            <a:r>
              <a:rPr lang="ru-RU" sz="2800" b="1" dirty="0" smtClean="0"/>
              <a:t>- Научиться приспосабливаться к условиям сегодняшней жизни .</a:t>
            </a:r>
            <a:endParaRPr lang="ru-RU" sz="2800" b="1" dirty="0"/>
          </a:p>
        </p:txBody>
      </p:sp>
      <p:pic>
        <p:nvPicPr>
          <p:cNvPr id="7" name="Рисунок 6" descr="SSA54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643314"/>
            <a:ext cx="2000232" cy="1500174"/>
          </a:xfrm>
          <a:prstGeom prst="rect">
            <a:avLst/>
          </a:prstGeom>
        </p:spPr>
      </p:pic>
      <p:pic>
        <p:nvPicPr>
          <p:cNvPr id="8" name="Рисунок 7" descr="SSA5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2857520" cy="2286016"/>
          </a:xfrm>
          <a:prstGeom prst="rect">
            <a:avLst/>
          </a:prstGeom>
        </p:spPr>
      </p:pic>
      <p:pic>
        <p:nvPicPr>
          <p:cNvPr id="9" name="Рисунок 8" descr="SDC10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5083448"/>
            <a:ext cx="1928826" cy="1774552"/>
          </a:xfrm>
          <a:prstGeom prst="rect">
            <a:avLst/>
          </a:prstGeom>
        </p:spPr>
      </p:pic>
      <p:pic>
        <p:nvPicPr>
          <p:cNvPr id="10" name="Рисунок 9" descr="SDC10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143512"/>
            <a:ext cx="1905014" cy="1428761"/>
          </a:xfrm>
          <a:prstGeom prst="rect">
            <a:avLst/>
          </a:prstGeom>
        </p:spPr>
      </p:pic>
      <p:pic>
        <p:nvPicPr>
          <p:cNvPr id="11" name="Рисунок 10" descr="SDC105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714752"/>
            <a:ext cx="2309860" cy="1357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Проблемы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Без  поддержки законодательной  только лишь воспитательными мерами искоренить тягу к вредным привычкам невозможно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Укрепление и развитие психического здоровья детей на всех этапах школьного возраста, то есть социально-психологическая профилактика эффективна  только при наличии специалиста-психолога в ОУ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75713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Важный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компонент новой модели школьного образования- ориентация на  практические навыки, на способность применять знания, на реализацию собственных проектов, то есть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компетентность. 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 статистики: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В МОУ СОШ №4 обучается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900 учащихся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13 </a:t>
            </a:r>
            <a:r>
              <a:rPr lang="ru-RU" b="1" dirty="0" smtClean="0"/>
              <a:t>учащихся состоит на разных формах учета, из них:</a:t>
            </a:r>
          </a:p>
          <a:p>
            <a:r>
              <a:rPr lang="ru-RU" b="1" dirty="0" smtClean="0"/>
              <a:t>На учете ОВД-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внутришкольном</a:t>
            </a:r>
            <a:r>
              <a:rPr lang="ru-RU" b="1" dirty="0" smtClean="0"/>
              <a:t> учете 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  <a:p>
            <a:r>
              <a:rPr lang="ru-RU" b="1" dirty="0" smtClean="0"/>
              <a:t>Из 10 учащихся -7 старшеклассников (уч-ся 9 классов)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429684" cy="60722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/>
              <a:t> 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ПОЛОЖЕНИЕ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школьном объединении «Подросток» МОУ СОШ №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1. Общие положения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1.1. Школьное объединение «Подросток»  является добровольным формированием, которое создается на базе образовательного учреждения в соответствии с Законом РФ от 10.07 .92 № 3266-1 "Об образова­нии", иными законодательными и нормативными правовыми актами РФ и настоящим Положением с целью  совершенствования системы обучения детей мерам безопасности, профилактики правонарушений и преступлений.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2. Задачи.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2.1. Профилактика безнадзорности и правонарушений среди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учащихся,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2.2. Формирование у учащихся культуры безопасного поведения.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2.3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Повышение образовательного уровня учащихся, родителей, педагогов и  участие их в пропаганде  правил безопасного поведения.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072494" cy="6143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 smtClean="0"/>
              <a:t>Структура </a:t>
            </a:r>
            <a:r>
              <a:rPr lang="ru-RU" sz="4400" b="1" dirty="0"/>
              <a:t>школьного объединения </a:t>
            </a:r>
            <a:r>
              <a:rPr lang="ru-RU" sz="4400" b="1" dirty="0">
                <a:solidFill>
                  <a:srgbClr val="FF0000"/>
                </a:solidFill>
              </a:rPr>
              <a:t>«Подросток» 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2800" dirty="0"/>
              <a:t>3.1. Членами объединения могут быть учащиеся, родители, педагоги, изъявившие желание активно участвовать в работе по пропаганде безопасного поведения и предупреждению совершения учащимися преступлений и правонарушений.</a:t>
            </a:r>
          </a:p>
          <a:p>
            <a:r>
              <a:rPr lang="ru-RU" sz="2800" dirty="0"/>
              <a:t>3.2. Со всеми членами объединения проводятся занятия по программе работы объединения.</a:t>
            </a:r>
          </a:p>
          <a:p>
            <a:r>
              <a:rPr lang="ru-RU" sz="2800" dirty="0"/>
              <a:t>3.3. Члены объединения могут иметь форменную одежду, знаки отличия, символику.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00042"/>
            <a:ext cx="8715436" cy="6309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Права и обязанности школьного объединения.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4.1.Член школьного объединения  «Подросток»  имеет право: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4.1.1. Под руководством специалистов ОВД и руководителя объединения участвовать  в патрулировании  и рейдах по профилактике совершения учащимися преступлений и правонарушений.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4.1.2.Принимать участие в обсуждении вопросов, касающихся деятельности объединения, а также вносить соответствующие предложения по улучшению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4.1.3.Обращаться за консультацией и помощью по вопросам безопасности  и охраны общественного порядка  к сотрудникам милиции.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4.1.4. Носить атрибутику  объединения, а также во время проведения профилактических мероприятий  форму одежды.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4.1.5. Принимать участие в конкурсах, выставках,  викторинах и т.п. по  безопасности, профилактике правонарушений и преступлений.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428604"/>
            <a:ext cx="8643998" cy="5970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Член школьного объединения обязан: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4.2.1.Знать и выполнять требования настоящего Положения.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4.2.2.Дорожить честью и званием члена школьного объединения «Подросток».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4.2.3.Активно   участвовать в работе объединения, своевременно и точно выполнять задания руководителя объединения, способствовать пропаганде безопасного поведения среди учащихся, родителей, педагогов.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4.2.4.Доступными формами и методами проводить профилактическую и разъяснительную работу среди учащихся, родителей, обслуживающего персонала ОУ  по предупреждению совершения преступлений и правонарушений.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4.2.5.Под руководством руководителя объединения принимать участие в профилактических мероприятиях в учебном заведении, а также по месту жительства и в детских дошкольных учреждениях.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714356"/>
            <a:ext cx="8715436" cy="6063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</a:rPr>
              <a:t>Руководство работой  школьного объединения  «Подросток»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 Руководитель школьного объединения назначается директором ОУ без занятия штатной должности и исходя из часов дополнительного образования.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5.1.2.Руководитель разрабатывает программы деятельности школьного объединения «Подросток», руководствуясь школьным Положением  «О дополнительном образовании», инструкцией педагога дополнительного образования.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5.1.3. Принимает участие в подготовке и проведении мероприятий по безопасности и правовому воспитанию.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5.1.4. Оказывает содействие педагогам в проведении мероприятий по  безопасности и правовому воспитанию.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5.1.5. Проводит методическую, консультативную, организационную работу по обеспечению безопасности и правовым вопросам среди учащихся ОУ, педагогов, родителей.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5.1.6. Взаимодействует в содержании и направленности деятельности с зам.директора по правовым вопросам и обеспечению безопасности, социальным педагогом, педагогом-организатором ОБЖ, классными руководителями.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068062"/>
          <a:ext cx="8501122" cy="4087901"/>
        </p:xfrm>
        <a:graphic>
          <a:graphicData uri="http://schemas.openxmlformats.org/drawingml/2006/table">
            <a:tbl>
              <a:tblPr/>
              <a:tblGrid>
                <a:gridCol w="696815"/>
                <a:gridCol w="5504815"/>
                <a:gridCol w="2299492"/>
              </a:tblGrid>
              <a:tr h="29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9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Участие в профилактических акциях «Молодежь без пива», «Подросток»,«Подросток-игла», «Единый день профилактики», «Без наркотиков», «Безнадзорник» и т.д.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плану  УО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Проведение рейдов в ОУ по профилактике курения, по правилам пользования сотовыми телефонами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плану ОУ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1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Участие в рейдах с ОВД по проверке торговых точек на предмет продажи н\л спиртосодержащей продукции, табачных изделий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особому распоряжению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9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Участие в общешкольных мероприятиях «Правовая неделя», «День без вредных привычек», «День вежливости», «День защиты детей», «Наркотикам </a:t>
                      </a:r>
                      <a:r>
                        <a:rPr lang="ru-RU" sz="1200" dirty="0" err="1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скажем-нет</a:t>
                      </a: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!», «Подросток и закон»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плану ОУ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Участие в чествовании ветеранов МВД, ВОВ, тружеников тыла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плану ОУ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Шефство над семьей погибшего сотрудника ОВД </a:t>
                      </a:r>
                      <a:r>
                        <a:rPr lang="ru-RU" sz="1200" dirty="0" err="1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Байдашева</a:t>
                      </a: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4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Участие в  фестивале «Мы- за здоровый образ жизни!». Агитбригада «Безопасность- мой выбор!»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6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Организация шефства над учащимися, состоящими на </a:t>
                      </a:r>
                      <a:r>
                        <a:rPr lang="ru-RU" sz="1200" dirty="0" err="1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внутришкольном</a:t>
                      </a: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учете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1B1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течение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214290"/>
            <a:ext cx="814393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 работы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школьного  объединения «Подросток» МОУ СОШ №4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2009-2010 учебный год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D1B1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764</TotalTime>
  <Words>859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Школьные объединения  МОУ СОШ №4</vt:lpstr>
      <vt:lpstr>ПОДРОСТОК </vt:lpstr>
      <vt:lpstr>Из статистики:</vt:lpstr>
      <vt:lpstr>Слайд 4</vt:lpstr>
      <vt:lpstr>Слайд 5</vt:lpstr>
      <vt:lpstr>Слайд 6</vt:lpstr>
      <vt:lpstr>Слайд 7</vt:lpstr>
      <vt:lpstr>Слайд 8</vt:lpstr>
      <vt:lpstr>Слайд 9</vt:lpstr>
      <vt:lpstr>Формы деятельности</vt:lpstr>
      <vt:lpstr>Состав ШО «ПОДРОСТОК»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РезультатЫ</vt:lpstr>
      <vt:lpstr>Проблемы </vt:lpstr>
      <vt:lpstr>Слайд 21</vt:lpstr>
    </vt:vector>
  </TitlesOfParts>
  <Company>Школа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Девятова С.Б.</dc:creator>
  <cp:lastModifiedBy>Девятова С.Б.</cp:lastModifiedBy>
  <cp:revision>84</cp:revision>
  <dcterms:created xsi:type="dcterms:W3CDTF">2010-01-12T08:46:46Z</dcterms:created>
  <dcterms:modified xsi:type="dcterms:W3CDTF">2010-01-27T09:44:53Z</dcterms:modified>
</cp:coreProperties>
</file>